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B462-8363-4CF8-9CB4-B7E765311584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531F-7F56-41A1-B21E-0E1677D076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B462-8363-4CF8-9CB4-B7E765311584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531F-7F56-41A1-B21E-0E1677D076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B462-8363-4CF8-9CB4-B7E765311584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531F-7F56-41A1-B21E-0E1677D0764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B462-8363-4CF8-9CB4-B7E765311584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531F-7F56-41A1-B21E-0E1677D0764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B462-8363-4CF8-9CB4-B7E765311584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531F-7F56-41A1-B21E-0E1677D076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B462-8363-4CF8-9CB4-B7E765311584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531F-7F56-41A1-B21E-0E1677D0764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B462-8363-4CF8-9CB4-B7E765311584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531F-7F56-41A1-B21E-0E1677D076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B462-8363-4CF8-9CB4-B7E765311584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531F-7F56-41A1-B21E-0E1677D076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B462-8363-4CF8-9CB4-B7E765311584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531F-7F56-41A1-B21E-0E1677D076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B462-8363-4CF8-9CB4-B7E765311584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531F-7F56-41A1-B21E-0E1677D0764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B462-8363-4CF8-9CB4-B7E765311584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531F-7F56-41A1-B21E-0E1677D0764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0BB462-8363-4CF8-9CB4-B7E765311584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564531F-7F56-41A1-B21E-0E1677D0764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2.rada.gov.ua/laws/show/z0407-14/paran288#n28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smtClean="0"/>
              <a:t>Організація науково-дослідницької </a:t>
            </a:r>
            <a:r>
              <a:rPr lang="uk-UA" b="1" dirty="0" smtClean="0"/>
              <a:t>роботи учнів (ЗНЗ), вихованців (ПНЗ) в Чернігівському територіальному відділенні МАН України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33055"/>
            <a:ext cx="6440760" cy="1800201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Світлана Чернякова, </a:t>
            </a:r>
          </a:p>
          <a:p>
            <a:r>
              <a:rPr lang="uk-UA" dirty="0" smtClean="0"/>
              <a:t>завідувач ММЦ управління освіти </a:t>
            </a:r>
          </a:p>
          <a:p>
            <a:r>
              <a:rPr lang="uk-UA" dirty="0" smtClean="0"/>
              <a:t>Прилуцької міської ради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085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251520" y="188640"/>
            <a:ext cx="8496944" cy="547260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1200" b="1" dirty="0"/>
              <a:t>ЗАТВЕРДЖЕНО</a:t>
            </a:r>
            <a:r>
              <a:rPr lang="ru-RU" sz="1200" b="1" dirty="0" smtClean="0"/>
              <a:t>_____________________________________</a:t>
            </a:r>
          </a:p>
          <a:p>
            <a:pPr marL="0" indent="0" algn="r">
              <a:buNone/>
            </a:pPr>
            <a:r>
              <a:rPr lang="ru-RU" sz="1200" b="1" dirty="0" smtClean="0"/>
              <a:t>(посада </a:t>
            </a:r>
            <a:r>
              <a:rPr lang="ru-RU" sz="1200" b="1" dirty="0" err="1" smtClean="0"/>
              <a:t>керівника</a:t>
            </a:r>
            <a:r>
              <a:rPr lang="ru-RU" sz="1200" b="1" dirty="0" smtClean="0"/>
              <a:t> ЗНЗ,ПНЗ)___________</a:t>
            </a:r>
          </a:p>
          <a:p>
            <a:pPr marL="0" indent="0" algn="r">
              <a:buNone/>
            </a:pPr>
            <a:r>
              <a:rPr lang="ru-RU" sz="1200" b="1" dirty="0" smtClean="0"/>
              <a:t>(</a:t>
            </a:r>
            <a:r>
              <a:rPr lang="ru-RU" sz="1200" b="1" dirty="0" err="1"/>
              <a:t>підпис</a:t>
            </a:r>
            <a:r>
              <a:rPr lang="ru-RU" sz="1200" b="1" dirty="0"/>
              <a:t>) 	____________________</a:t>
            </a:r>
          </a:p>
          <a:p>
            <a:pPr marL="0" indent="0" algn="r">
              <a:buNone/>
            </a:pPr>
            <a:r>
              <a:rPr lang="ru-RU" sz="1200" b="1" dirty="0"/>
              <a:t>(</a:t>
            </a:r>
            <a:r>
              <a:rPr lang="ru-RU" sz="1200" b="1" dirty="0" err="1"/>
              <a:t>ініціали</a:t>
            </a:r>
            <a:r>
              <a:rPr lang="ru-RU" sz="1200" b="1" dirty="0"/>
              <a:t>, </a:t>
            </a:r>
            <a:r>
              <a:rPr lang="ru-RU" sz="1200" b="1" dirty="0" err="1"/>
              <a:t>прізвище</a:t>
            </a:r>
            <a:r>
              <a:rPr lang="ru-RU" sz="1200" b="1" dirty="0"/>
              <a:t>)</a:t>
            </a:r>
          </a:p>
          <a:p>
            <a:pPr marL="0" indent="0" algn="r">
              <a:buNone/>
            </a:pPr>
            <a:r>
              <a:rPr lang="ru-RU" sz="1200" b="1" dirty="0"/>
              <a:t>«_____»___________ 20____ р. </a:t>
            </a:r>
          </a:p>
          <a:p>
            <a:pPr marL="0" indent="0" algn="r">
              <a:buNone/>
            </a:pPr>
            <a:r>
              <a:rPr lang="ru-RU" sz="1200" b="1" dirty="0"/>
              <a:t>М.П.</a:t>
            </a:r>
          </a:p>
          <a:p>
            <a:pPr marL="0" indent="0" algn="ctr">
              <a:buNone/>
            </a:pPr>
            <a:r>
              <a:rPr lang="ru-RU" sz="1200" b="1" dirty="0"/>
              <a:t>ЗАЯВКА </a:t>
            </a:r>
          </a:p>
          <a:p>
            <a:pPr marL="0" indent="0">
              <a:buNone/>
            </a:pPr>
            <a:r>
              <a:rPr lang="ru-RU" sz="1050" b="1" dirty="0"/>
              <a:t>на участь у І (ІІ) </a:t>
            </a:r>
            <a:r>
              <a:rPr lang="ru-RU" sz="1050" b="1" dirty="0" err="1"/>
              <a:t>етапі</a:t>
            </a:r>
            <a:r>
              <a:rPr lang="ru-RU" sz="1050" b="1" dirty="0"/>
              <a:t> </a:t>
            </a:r>
            <a:r>
              <a:rPr lang="ru-RU" sz="1050" b="1" dirty="0" err="1"/>
              <a:t>Всеукраїнського</a:t>
            </a:r>
            <a:r>
              <a:rPr lang="ru-RU" sz="1050" b="1" dirty="0"/>
              <a:t> конкурсу-</a:t>
            </a:r>
            <a:r>
              <a:rPr lang="ru-RU" sz="1050" b="1" dirty="0" err="1"/>
              <a:t>захисту</a:t>
            </a:r>
            <a:r>
              <a:rPr lang="ru-RU" sz="1050" b="1" dirty="0"/>
              <a:t> </a:t>
            </a:r>
            <a:r>
              <a:rPr lang="ru-RU" sz="1050" b="1" dirty="0" err="1"/>
              <a:t>науково-дослідницьких</a:t>
            </a:r>
            <a:r>
              <a:rPr lang="ru-RU" sz="1050" b="1" dirty="0"/>
              <a:t> </a:t>
            </a:r>
            <a:r>
              <a:rPr lang="ru-RU" sz="1050" b="1" dirty="0" err="1"/>
              <a:t>робіт</a:t>
            </a:r>
            <a:r>
              <a:rPr lang="ru-RU" sz="1050" b="1" dirty="0"/>
              <a:t> </a:t>
            </a:r>
            <a:r>
              <a:rPr lang="ru-RU" sz="1050" b="1" dirty="0" err="1"/>
              <a:t>учнів</a:t>
            </a:r>
            <a:r>
              <a:rPr lang="ru-RU" sz="1050" b="1" dirty="0"/>
              <a:t> - </a:t>
            </a:r>
            <a:r>
              <a:rPr lang="ru-RU" sz="1050" b="1" dirty="0" err="1"/>
              <a:t>членів</a:t>
            </a:r>
            <a:r>
              <a:rPr lang="ru-RU" sz="1050" b="1" dirty="0"/>
              <a:t> </a:t>
            </a:r>
            <a:r>
              <a:rPr lang="ru-RU" sz="1050" b="1" dirty="0" err="1"/>
              <a:t>Малої</a:t>
            </a:r>
            <a:r>
              <a:rPr lang="ru-RU" sz="1050" b="1" dirty="0"/>
              <a:t> </a:t>
            </a:r>
            <a:r>
              <a:rPr lang="ru-RU" sz="1050" b="1" dirty="0" err="1"/>
              <a:t>академії</a:t>
            </a:r>
            <a:r>
              <a:rPr lang="ru-RU" sz="1050" b="1" dirty="0"/>
              <a:t> наук </a:t>
            </a:r>
            <a:r>
              <a:rPr lang="ru-RU" sz="1050" b="1" dirty="0" err="1"/>
              <a:t>України</a:t>
            </a:r>
            <a:endParaRPr lang="ru-RU" sz="1050" b="1" dirty="0"/>
          </a:p>
          <a:p>
            <a:pPr marL="0" indent="0">
              <a:buNone/>
            </a:pPr>
            <a:r>
              <a:rPr lang="ru-RU" sz="1050" b="1" dirty="0" err="1"/>
              <a:t>Наукова</a:t>
            </a:r>
            <a:r>
              <a:rPr lang="ru-RU" sz="1050" b="1" dirty="0"/>
              <a:t> </a:t>
            </a:r>
            <a:r>
              <a:rPr lang="ru-RU" sz="1050" b="1" dirty="0" err="1"/>
              <a:t>секція</a:t>
            </a:r>
            <a:r>
              <a:rPr lang="ru-RU" sz="1050" b="1" dirty="0"/>
              <a:t>: _______________________________________________________________</a:t>
            </a:r>
          </a:p>
          <a:p>
            <a:pPr marL="0" indent="0">
              <a:buNone/>
            </a:pPr>
            <a:r>
              <a:rPr lang="ru-RU" sz="1050" b="1" dirty="0" err="1"/>
              <a:t>Базова</a:t>
            </a:r>
            <a:r>
              <a:rPr lang="ru-RU" sz="1050" b="1" dirty="0"/>
              <a:t> </a:t>
            </a:r>
            <a:r>
              <a:rPr lang="ru-RU" sz="1050" b="1" dirty="0" err="1"/>
              <a:t>дисципліна</a:t>
            </a:r>
            <a:r>
              <a:rPr lang="ru-RU" sz="1050" b="1" dirty="0"/>
              <a:t>: ____________________________________________________________</a:t>
            </a:r>
          </a:p>
          <a:p>
            <a:pPr marL="0" indent="0">
              <a:buNone/>
            </a:pPr>
            <a:r>
              <a:rPr lang="ru-RU" sz="1050" b="1" dirty="0"/>
              <a:t>Тема </a:t>
            </a:r>
            <a:r>
              <a:rPr lang="ru-RU" sz="1050" b="1" dirty="0" err="1"/>
              <a:t>науково-дослідницької</a:t>
            </a:r>
            <a:r>
              <a:rPr lang="ru-RU" sz="1050" b="1" dirty="0"/>
              <a:t> </a:t>
            </a:r>
            <a:r>
              <a:rPr lang="ru-RU" sz="1050" b="1" dirty="0" err="1"/>
              <a:t>роботи</a:t>
            </a:r>
            <a:r>
              <a:rPr lang="ru-RU" sz="1050" b="1" dirty="0"/>
              <a:t>: _____________________________________________</a:t>
            </a:r>
          </a:p>
          <a:p>
            <a:pPr marL="0" indent="0">
              <a:buNone/>
            </a:pPr>
            <a:r>
              <a:rPr lang="ru-RU" sz="1050" b="1" dirty="0" err="1"/>
              <a:t>Прізвище</a:t>
            </a:r>
            <a:r>
              <a:rPr lang="ru-RU" sz="1050" b="1" dirty="0"/>
              <a:t>: ____________________________________________________________________</a:t>
            </a:r>
          </a:p>
          <a:p>
            <a:pPr marL="0" indent="0">
              <a:buNone/>
            </a:pPr>
            <a:r>
              <a:rPr lang="ru-RU" sz="1050" b="1" dirty="0" err="1"/>
              <a:t>Ім'я</a:t>
            </a:r>
            <a:r>
              <a:rPr lang="ru-RU" sz="1050" b="1" dirty="0"/>
              <a:t>: _________________________________________________________________________</a:t>
            </a:r>
          </a:p>
          <a:p>
            <a:pPr marL="0" indent="0">
              <a:buNone/>
            </a:pPr>
            <a:r>
              <a:rPr lang="ru-RU" sz="1050" b="1" dirty="0"/>
              <a:t>По </a:t>
            </a:r>
            <a:r>
              <a:rPr lang="ru-RU" sz="1050" b="1" dirty="0" err="1"/>
              <a:t>батькові</a:t>
            </a:r>
            <a:r>
              <a:rPr lang="ru-RU" sz="1050" b="1" dirty="0"/>
              <a:t>: __________________________________________________________________</a:t>
            </a:r>
          </a:p>
          <a:p>
            <a:pPr marL="0" indent="0">
              <a:buNone/>
            </a:pPr>
            <a:r>
              <a:rPr lang="ru-RU" sz="1050" b="1" dirty="0" err="1"/>
              <a:t>Рік</a:t>
            </a:r>
            <a:r>
              <a:rPr lang="ru-RU" sz="1050" b="1" dirty="0"/>
              <a:t> </a:t>
            </a:r>
            <a:r>
              <a:rPr lang="ru-RU" sz="1050" b="1" dirty="0" err="1"/>
              <a:t>народження</a:t>
            </a:r>
            <a:r>
              <a:rPr lang="ru-RU" sz="1050" b="1" dirty="0"/>
              <a:t>: __________________</a:t>
            </a:r>
          </a:p>
          <a:p>
            <a:pPr marL="0" indent="0">
              <a:buNone/>
            </a:pPr>
            <a:r>
              <a:rPr lang="ru-RU" sz="1050" b="1" dirty="0"/>
              <a:t>Участь в </a:t>
            </a:r>
            <a:r>
              <a:rPr lang="ru-RU" sz="1050" b="1" dirty="0" err="1"/>
              <a:t>олімпіадах</a:t>
            </a:r>
            <a:r>
              <a:rPr lang="ru-RU" sz="1050" b="1" dirty="0"/>
              <a:t>, конкурсах-</a:t>
            </a:r>
            <a:r>
              <a:rPr lang="ru-RU" sz="1050" b="1" dirty="0" err="1"/>
              <a:t>захистах</a:t>
            </a:r>
            <a:r>
              <a:rPr lang="ru-RU" sz="1050" b="1" dirty="0"/>
              <a:t> </a:t>
            </a:r>
            <a:r>
              <a:rPr lang="ru-RU" sz="1050" b="1" dirty="0" err="1"/>
              <a:t>відповідного</a:t>
            </a:r>
            <a:r>
              <a:rPr lang="ru-RU" sz="1050" b="1" dirty="0"/>
              <a:t> </a:t>
            </a:r>
            <a:r>
              <a:rPr lang="ru-RU" sz="1050" b="1" dirty="0" err="1"/>
              <a:t>рівня</a:t>
            </a:r>
            <a:r>
              <a:rPr lang="ru-RU" sz="1050" b="1" dirty="0"/>
              <a:t> (</a:t>
            </a:r>
            <a:r>
              <a:rPr lang="ru-RU" sz="1050" b="1" dirty="0" err="1"/>
              <a:t>рік</a:t>
            </a:r>
            <a:r>
              <a:rPr lang="ru-RU" sz="1050" b="1" dirty="0"/>
              <a:t>, предмет, тема </a:t>
            </a:r>
            <a:r>
              <a:rPr lang="ru-RU" sz="1050" b="1" dirty="0" err="1"/>
              <a:t>роботи</a:t>
            </a:r>
            <a:r>
              <a:rPr lang="ru-RU" sz="1050" b="1" dirty="0"/>
              <a:t>): ____________________________________________________________________________</a:t>
            </a:r>
          </a:p>
          <a:p>
            <a:pPr marL="0" indent="0">
              <a:buNone/>
            </a:pPr>
            <a:r>
              <a:rPr lang="ru-RU" sz="1050" b="1" dirty="0" err="1"/>
              <a:t>Найменування</a:t>
            </a:r>
            <a:r>
              <a:rPr lang="ru-RU" sz="1050" b="1" dirty="0"/>
              <a:t> </a:t>
            </a:r>
            <a:r>
              <a:rPr lang="ru-RU" sz="1050" b="1" dirty="0" err="1"/>
              <a:t>територіального</a:t>
            </a:r>
            <a:r>
              <a:rPr lang="ru-RU" sz="1050" b="1" dirty="0"/>
              <a:t> </a:t>
            </a:r>
            <a:r>
              <a:rPr lang="ru-RU" sz="1050" b="1" dirty="0" err="1"/>
              <a:t>відділення</a:t>
            </a:r>
            <a:r>
              <a:rPr lang="ru-RU" sz="1050" b="1" dirty="0"/>
              <a:t> </a:t>
            </a:r>
            <a:r>
              <a:rPr lang="ru-RU" sz="1050" b="1" dirty="0" err="1"/>
              <a:t>Малої</a:t>
            </a:r>
            <a:r>
              <a:rPr lang="ru-RU" sz="1050" b="1" dirty="0"/>
              <a:t> </a:t>
            </a:r>
            <a:r>
              <a:rPr lang="ru-RU" sz="1050" b="1" dirty="0" err="1"/>
              <a:t>академії</a:t>
            </a:r>
            <a:r>
              <a:rPr lang="ru-RU" sz="1050" b="1" dirty="0"/>
              <a:t> наук </a:t>
            </a:r>
            <a:r>
              <a:rPr lang="ru-RU" sz="1050" b="1" dirty="0" err="1"/>
              <a:t>України</a:t>
            </a:r>
            <a:r>
              <a:rPr lang="ru-RU" sz="1050" b="1" dirty="0"/>
              <a:t>: ____________________________________________________________________________</a:t>
            </a:r>
          </a:p>
          <a:p>
            <a:pPr marL="0" indent="0">
              <a:buNone/>
            </a:pPr>
            <a:r>
              <a:rPr lang="ru-RU" sz="1050" b="1" dirty="0" err="1"/>
              <a:t>Найменування</a:t>
            </a:r>
            <a:r>
              <a:rPr lang="ru-RU" sz="1050" b="1" dirty="0"/>
              <a:t> базового </a:t>
            </a:r>
            <a:r>
              <a:rPr lang="ru-RU" sz="1050" b="1" dirty="0" err="1"/>
              <a:t>позашкільного</a:t>
            </a:r>
            <a:r>
              <a:rPr lang="ru-RU" sz="1050" b="1" dirty="0"/>
              <a:t> </a:t>
            </a:r>
            <a:r>
              <a:rPr lang="ru-RU" sz="1050" b="1" dirty="0" err="1"/>
              <a:t>навчального</a:t>
            </a:r>
            <a:r>
              <a:rPr lang="ru-RU" sz="1050" b="1" dirty="0"/>
              <a:t> закладу: </a:t>
            </a:r>
          </a:p>
          <a:p>
            <a:pPr marL="0" indent="0">
              <a:buNone/>
            </a:pPr>
            <a:r>
              <a:rPr lang="ru-RU" sz="1050" b="1" dirty="0"/>
              <a:t>____________________________________________________________________________</a:t>
            </a:r>
          </a:p>
          <a:p>
            <a:pPr marL="0" indent="0">
              <a:buNone/>
            </a:pPr>
            <a:r>
              <a:rPr lang="ru-RU" sz="1050" b="1" dirty="0" err="1"/>
              <a:t>Найменування</a:t>
            </a:r>
            <a:r>
              <a:rPr lang="ru-RU" sz="1050" b="1" dirty="0"/>
              <a:t> </a:t>
            </a:r>
            <a:r>
              <a:rPr lang="ru-RU" sz="1050" b="1" dirty="0" err="1"/>
              <a:t>загальноосвітнього</a:t>
            </a:r>
            <a:r>
              <a:rPr lang="ru-RU" sz="1050" b="1" dirty="0"/>
              <a:t> (</a:t>
            </a:r>
            <a:r>
              <a:rPr lang="ru-RU" sz="1050" b="1" dirty="0" err="1"/>
              <a:t>професійно-технічного</a:t>
            </a:r>
            <a:r>
              <a:rPr lang="ru-RU" sz="1050" b="1" dirty="0"/>
              <a:t>, </a:t>
            </a:r>
            <a:r>
              <a:rPr lang="ru-RU" sz="1050" b="1" dirty="0" err="1"/>
              <a:t>вищого</a:t>
            </a:r>
            <a:r>
              <a:rPr lang="ru-RU" sz="1050" b="1" dirty="0"/>
              <a:t>) </a:t>
            </a:r>
            <a:r>
              <a:rPr lang="ru-RU" sz="1050" b="1" dirty="0" err="1"/>
              <a:t>навчального</a:t>
            </a:r>
            <a:r>
              <a:rPr lang="ru-RU" sz="1050" b="1" dirty="0"/>
              <a:t> закладу: ____________________________________________________________________________ </a:t>
            </a:r>
          </a:p>
          <a:p>
            <a:pPr marL="0" indent="0">
              <a:buNone/>
            </a:pPr>
            <a:r>
              <a:rPr lang="ru-RU" sz="1050" b="1" dirty="0" err="1"/>
              <a:t>Клас</a:t>
            </a:r>
            <a:r>
              <a:rPr lang="ru-RU" sz="1050" b="1" dirty="0"/>
              <a:t> (курс): _______________________</a:t>
            </a:r>
          </a:p>
          <a:p>
            <a:pPr marL="0" indent="0">
              <a:buNone/>
            </a:pPr>
            <a:r>
              <a:rPr lang="ru-RU" sz="1050" b="1" dirty="0" err="1"/>
              <a:t>Прізвище</a:t>
            </a:r>
            <a:r>
              <a:rPr lang="ru-RU" sz="1050" b="1" dirty="0"/>
              <a:t>, </a:t>
            </a:r>
            <a:r>
              <a:rPr lang="ru-RU" sz="1050" b="1" dirty="0" err="1"/>
              <a:t>ім’я</a:t>
            </a:r>
            <a:r>
              <a:rPr lang="ru-RU" sz="1050" b="1" dirty="0"/>
              <a:t>, по </a:t>
            </a:r>
            <a:r>
              <a:rPr lang="ru-RU" sz="1050" b="1" dirty="0" err="1"/>
              <a:t>батькові</a:t>
            </a:r>
            <a:r>
              <a:rPr lang="ru-RU" sz="1050" b="1" dirty="0"/>
              <a:t> </a:t>
            </a:r>
            <a:r>
              <a:rPr lang="ru-RU" sz="1050" b="1" dirty="0" err="1"/>
              <a:t>наукового</a:t>
            </a:r>
            <a:r>
              <a:rPr lang="ru-RU" sz="1050" b="1" dirty="0"/>
              <a:t> </a:t>
            </a:r>
            <a:r>
              <a:rPr lang="ru-RU" sz="1050" b="1" dirty="0" err="1"/>
              <a:t>керівника</a:t>
            </a:r>
            <a:r>
              <a:rPr lang="ru-RU" sz="1050" b="1" dirty="0"/>
              <a:t>: ___________________________________</a:t>
            </a:r>
          </a:p>
          <a:p>
            <a:pPr marL="0" indent="0">
              <a:buNone/>
            </a:pPr>
            <a:r>
              <a:rPr lang="ru-RU" sz="1050" b="1" dirty="0"/>
              <a:t>Потреба в </a:t>
            </a:r>
            <a:r>
              <a:rPr lang="ru-RU" sz="1050" b="1" dirty="0" err="1"/>
              <a:t>технічних</a:t>
            </a:r>
            <a:r>
              <a:rPr lang="ru-RU" sz="1050" b="1" dirty="0"/>
              <a:t> </a:t>
            </a:r>
            <a:r>
              <a:rPr lang="ru-RU" sz="1050" b="1" dirty="0" err="1"/>
              <a:t>засобах</a:t>
            </a:r>
            <a:r>
              <a:rPr lang="ru-RU" sz="1050" b="1" dirty="0"/>
              <a:t>: ___________________________________________________ </a:t>
            </a:r>
          </a:p>
          <a:p>
            <a:pPr marL="0" indent="0">
              <a:buNone/>
            </a:pPr>
            <a:r>
              <a:rPr lang="ru-RU" sz="1050" b="1" dirty="0" err="1"/>
              <a:t>Мінімальні</a:t>
            </a:r>
            <a:r>
              <a:rPr lang="ru-RU" sz="1050" b="1" dirty="0"/>
              <a:t> </a:t>
            </a:r>
            <a:r>
              <a:rPr lang="ru-RU" sz="1050" b="1" dirty="0" err="1"/>
              <a:t>вимоги</a:t>
            </a:r>
            <a:r>
              <a:rPr lang="ru-RU" sz="1050" b="1" dirty="0"/>
              <a:t> до </a:t>
            </a:r>
            <a:r>
              <a:rPr lang="ru-RU" sz="1050" b="1" dirty="0" err="1"/>
              <a:t>комп'ютера</a:t>
            </a:r>
            <a:r>
              <a:rPr lang="ru-RU" sz="1050" b="1" dirty="0"/>
              <a:t>: ______________________________________________</a:t>
            </a:r>
          </a:p>
          <a:p>
            <a:pPr marL="0" indent="0">
              <a:buNone/>
            </a:pPr>
            <a:r>
              <a:rPr lang="ru-RU" sz="1050" b="1" dirty="0" err="1"/>
              <a:t>Місце</a:t>
            </a:r>
            <a:r>
              <a:rPr lang="ru-RU" sz="1050" b="1" dirty="0"/>
              <a:t> </a:t>
            </a:r>
            <a:r>
              <a:rPr lang="ru-RU" sz="1050" b="1" dirty="0" err="1"/>
              <a:t>проживання</a:t>
            </a:r>
            <a:r>
              <a:rPr lang="ru-RU" sz="1050" b="1" dirty="0"/>
              <a:t>: ___________________________________________________________</a:t>
            </a:r>
          </a:p>
          <a:p>
            <a:pPr marL="0" indent="0">
              <a:buNone/>
            </a:pPr>
            <a:r>
              <a:rPr lang="ru-RU" sz="1050" b="1" dirty="0" err="1"/>
              <a:t>Контактний</a:t>
            </a:r>
            <a:r>
              <a:rPr lang="ru-RU" sz="1050" b="1" dirty="0"/>
              <a:t> телефон, </a:t>
            </a:r>
            <a:r>
              <a:rPr lang="ru-RU" sz="1050" b="1" dirty="0" err="1"/>
              <a:t>електронна</a:t>
            </a:r>
            <a:r>
              <a:rPr lang="ru-RU" sz="1050" b="1" dirty="0"/>
              <a:t> </a:t>
            </a:r>
            <a:r>
              <a:rPr lang="ru-RU" sz="1050" b="1" dirty="0" err="1"/>
              <a:t>пошта</a:t>
            </a:r>
            <a:r>
              <a:rPr lang="ru-RU" sz="1050" b="1" dirty="0"/>
              <a:t>: _________________________________________</a:t>
            </a:r>
          </a:p>
          <a:p>
            <a:pPr marL="0" indent="0">
              <a:buNone/>
            </a:pPr>
            <a:r>
              <a:rPr lang="ru-RU" sz="1050" b="1" dirty="0" err="1"/>
              <a:t>Керівник</a:t>
            </a:r>
            <a:r>
              <a:rPr lang="ru-RU" sz="1050" b="1" dirty="0"/>
              <a:t>	_____________ </a:t>
            </a:r>
          </a:p>
          <a:p>
            <a:pPr marL="0" indent="0">
              <a:buNone/>
            </a:pPr>
            <a:r>
              <a:rPr lang="ru-RU" sz="1050" b="1" dirty="0" smtClean="0"/>
              <a:t>(</a:t>
            </a:r>
            <a:r>
              <a:rPr lang="ru-RU" sz="1050" b="1" dirty="0" err="1" smtClean="0"/>
              <a:t>підпис</a:t>
            </a:r>
            <a:r>
              <a:rPr lang="ru-RU" sz="1050" b="1" dirty="0"/>
              <a:t>)	____________________ </a:t>
            </a:r>
          </a:p>
          <a:p>
            <a:pPr marL="0" indent="0">
              <a:buNone/>
            </a:pPr>
            <a:r>
              <a:rPr lang="ru-RU" sz="1050" b="1" dirty="0"/>
              <a:t>(</a:t>
            </a:r>
            <a:r>
              <a:rPr lang="ru-RU" sz="1050" b="1" dirty="0" err="1"/>
              <a:t>прізвище</a:t>
            </a:r>
            <a:r>
              <a:rPr lang="ru-RU" sz="1050" b="1" dirty="0"/>
              <a:t>, </a:t>
            </a:r>
            <a:r>
              <a:rPr lang="ru-RU" sz="1050" b="1" dirty="0" err="1"/>
              <a:t>ініціали</a:t>
            </a:r>
            <a:r>
              <a:rPr lang="ru-RU" sz="1050" b="1" dirty="0"/>
              <a:t>)</a:t>
            </a:r>
          </a:p>
          <a:p>
            <a:pPr marL="0" indent="0">
              <a:buNone/>
            </a:pPr>
            <a:r>
              <a:rPr lang="ru-RU" sz="1050" b="1" dirty="0"/>
              <a:t>М.П.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34063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dirty="0"/>
              <a:t>ПАСПОРТ </a:t>
            </a:r>
            <a:r>
              <a:rPr lang="ru-RU" dirty="0" err="1"/>
              <a:t>експоната</a:t>
            </a:r>
            <a:r>
              <a:rPr lang="ru-RU" dirty="0"/>
              <a:t> (</a:t>
            </a:r>
            <a:r>
              <a:rPr lang="ru-RU" dirty="0" err="1"/>
              <a:t>розробки</a:t>
            </a:r>
            <a:r>
              <a:rPr lang="ru-RU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2132856"/>
            <a:ext cx="7740848" cy="399330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500" b="1" dirty="0" err="1"/>
              <a:t>Назва</a:t>
            </a:r>
            <a:r>
              <a:rPr lang="ru-RU" sz="2500" b="1" dirty="0"/>
              <a:t> </a:t>
            </a:r>
            <a:r>
              <a:rPr lang="ru-RU" sz="2500" b="1" dirty="0" err="1"/>
              <a:t>експоната</a:t>
            </a:r>
            <a:r>
              <a:rPr lang="ru-RU" sz="2500" b="1" dirty="0"/>
              <a:t> (</a:t>
            </a:r>
            <a:r>
              <a:rPr lang="ru-RU" sz="2500" b="1" dirty="0" err="1"/>
              <a:t>розробки</a:t>
            </a:r>
            <a:r>
              <a:rPr lang="ru-RU" sz="2500" b="1" dirty="0"/>
              <a:t>): ____________________________________________________</a:t>
            </a:r>
          </a:p>
          <a:p>
            <a:pPr marL="0" indent="0">
              <a:buNone/>
            </a:pPr>
            <a:r>
              <a:rPr lang="ru-RU" sz="2500" b="1" dirty="0" err="1"/>
              <a:t>Прізвище</a:t>
            </a:r>
            <a:r>
              <a:rPr lang="ru-RU" sz="2500" b="1" dirty="0"/>
              <a:t>, </a:t>
            </a:r>
            <a:r>
              <a:rPr lang="ru-RU" sz="2500" b="1" dirty="0" err="1"/>
              <a:t>ім’я</a:t>
            </a:r>
            <a:r>
              <a:rPr lang="ru-RU" sz="2500" b="1" dirty="0"/>
              <a:t> автора (</a:t>
            </a:r>
            <a:r>
              <a:rPr lang="ru-RU" sz="2500" b="1" dirty="0" err="1"/>
              <a:t>авторів</a:t>
            </a:r>
            <a:r>
              <a:rPr lang="ru-RU" sz="2500" b="1" dirty="0"/>
              <a:t>) </a:t>
            </a:r>
            <a:r>
              <a:rPr lang="ru-RU" sz="2500" b="1" dirty="0" err="1"/>
              <a:t>експоната</a:t>
            </a:r>
            <a:r>
              <a:rPr lang="ru-RU" sz="2500" b="1" dirty="0"/>
              <a:t> (</a:t>
            </a:r>
            <a:r>
              <a:rPr lang="ru-RU" sz="2500" b="1" dirty="0" err="1"/>
              <a:t>розробки</a:t>
            </a:r>
            <a:r>
              <a:rPr lang="ru-RU" sz="2500" b="1" dirty="0"/>
              <a:t>): _______________________________ </a:t>
            </a:r>
          </a:p>
          <a:p>
            <a:pPr marL="0" indent="0">
              <a:buNone/>
            </a:pPr>
            <a:r>
              <a:rPr lang="ru-RU" sz="2500" b="1" dirty="0"/>
              <a:t>____________________________________________________________________________ </a:t>
            </a:r>
          </a:p>
          <a:p>
            <a:pPr marL="0" indent="0">
              <a:buNone/>
            </a:pPr>
            <a:r>
              <a:rPr lang="ru-RU" sz="2500" b="1" dirty="0" err="1"/>
              <a:t>Найменування</a:t>
            </a:r>
            <a:r>
              <a:rPr lang="ru-RU" sz="2500" b="1" dirty="0"/>
              <a:t> </a:t>
            </a:r>
            <a:r>
              <a:rPr lang="ru-RU" sz="2500" b="1" dirty="0" err="1"/>
              <a:t>навчального</a:t>
            </a:r>
            <a:r>
              <a:rPr lang="ru-RU" sz="2500" b="1" dirty="0"/>
              <a:t> закладу: _____________________________________________ </a:t>
            </a:r>
          </a:p>
          <a:p>
            <a:pPr marL="0" indent="0">
              <a:buNone/>
            </a:pPr>
            <a:r>
              <a:rPr lang="ru-RU" sz="2500" b="1" dirty="0" err="1"/>
              <a:t>Клас</a:t>
            </a:r>
            <a:r>
              <a:rPr lang="ru-RU" sz="2500" b="1" dirty="0"/>
              <a:t> (курс): _______________</a:t>
            </a:r>
          </a:p>
          <a:p>
            <a:pPr marL="0" indent="0">
              <a:buNone/>
            </a:pPr>
            <a:r>
              <a:rPr lang="ru-RU" sz="2500" b="1" dirty="0" err="1"/>
              <a:t>Місце</a:t>
            </a:r>
            <a:r>
              <a:rPr lang="ru-RU" sz="2500" b="1" dirty="0"/>
              <a:t> проживання:____________________________________________________________</a:t>
            </a:r>
          </a:p>
          <a:p>
            <a:pPr marL="0" indent="0">
              <a:buNone/>
            </a:pPr>
            <a:r>
              <a:rPr lang="ru-RU" sz="2500" b="1" dirty="0" err="1"/>
              <a:t>Контактний</a:t>
            </a:r>
            <a:r>
              <a:rPr lang="ru-RU" sz="2500" b="1" dirty="0"/>
              <a:t> телефон: __________________________________________________________</a:t>
            </a:r>
          </a:p>
          <a:p>
            <a:pPr marL="0" indent="0">
              <a:buNone/>
            </a:pPr>
            <a:r>
              <a:rPr lang="ru-RU" sz="2500" b="1" dirty="0" err="1"/>
              <a:t>Назва</a:t>
            </a:r>
            <a:r>
              <a:rPr lang="ru-RU" sz="2500" b="1" dirty="0"/>
              <a:t> </a:t>
            </a:r>
            <a:r>
              <a:rPr lang="ru-RU" sz="2500" b="1" dirty="0" err="1"/>
              <a:t>гуртка</a:t>
            </a:r>
            <a:r>
              <a:rPr lang="ru-RU" sz="2500" b="1" dirty="0"/>
              <a:t>: _________________________________________________________________</a:t>
            </a:r>
          </a:p>
          <a:p>
            <a:pPr marL="0" indent="0">
              <a:buNone/>
            </a:pPr>
            <a:r>
              <a:rPr lang="ru-RU" sz="2500" b="1" dirty="0" err="1"/>
              <a:t>Прізвище</a:t>
            </a:r>
            <a:r>
              <a:rPr lang="ru-RU" sz="2500" b="1" dirty="0"/>
              <a:t>, </a:t>
            </a:r>
            <a:r>
              <a:rPr lang="ru-RU" sz="2500" b="1" dirty="0" err="1"/>
              <a:t>ім'я</a:t>
            </a:r>
            <a:r>
              <a:rPr lang="ru-RU" sz="2500" b="1" dirty="0"/>
              <a:t>, по </a:t>
            </a:r>
            <a:r>
              <a:rPr lang="ru-RU" sz="2500" b="1" dirty="0" err="1"/>
              <a:t>батькові</a:t>
            </a:r>
            <a:r>
              <a:rPr lang="ru-RU" sz="2500" b="1" dirty="0"/>
              <a:t> </a:t>
            </a:r>
            <a:r>
              <a:rPr lang="ru-RU" sz="2500" b="1" dirty="0" err="1"/>
              <a:t>керівника</a:t>
            </a:r>
            <a:r>
              <a:rPr lang="ru-RU" sz="2500" b="1" dirty="0"/>
              <a:t> </a:t>
            </a:r>
            <a:r>
              <a:rPr lang="ru-RU" sz="2500" b="1" dirty="0" err="1"/>
              <a:t>гуртка</a:t>
            </a:r>
            <a:r>
              <a:rPr lang="ru-RU" sz="2500" b="1" dirty="0"/>
              <a:t>: _______________________________________ </a:t>
            </a:r>
          </a:p>
          <a:p>
            <a:pPr marL="0" indent="0">
              <a:buNone/>
            </a:pPr>
            <a:r>
              <a:rPr lang="ru-RU" sz="2500" b="1" dirty="0" err="1"/>
              <a:t>Навчальний</a:t>
            </a:r>
            <a:r>
              <a:rPr lang="ru-RU" sz="2500" b="1" dirty="0"/>
              <a:t> заклад, на </a:t>
            </a:r>
            <a:r>
              <a:rPr lang="ru-RU" sz="2500" b="1" dirty="0" err="1"/>
              <a:t>базі</a:t>
            </a:r>
            <a:r>
              <a:rPr lang="ru-RU" sz="2500" b="1" dirty="0"/>
              <a:t> </a:t>
            </a:r>
            <a:r>
              <a:rPr lang="ru-RU" sz="2500" b="1" dirty="0" err="1"/>
              <a:t>якого</a:t>
            </a:r>
            <a:r>
              <a:rPr lang="ru-RU" sz="2500" b="1" dirty="0"/>
              <a:t> </a:t>
            </a:r>
            <a:r>
              <a:rPr lang="ru-RU" sz="2500" b="1" dirty="0" err="1"/>
              <a:t>працює</a:t>
            </a:r>
            <a:r>
              <a:rPr lang="ru-RU" sz="2500" b="1" dirty="0"/>
              <a:t> </a:t>
            </a:r>
            <a:r>
              <a:rPr lang="ru-RU" sz="2500" b="1" dirty="0" err="1"/>
              <a:t>гурток</a:t>
            </a:r>
            <a:r>
              <a:rPr lang="ru-RU" sz="2500" b="1" dirty="0"/>
              <a:t>, </a:t>
            </a:r>
            <a:r>
              <a:rPr lang="ru-RU" sz="2500" b="1" dirty="0" err="1"/>
              <a:t>поштова</a:t>
            </a:r>
            <a:r>
              <a:rPr lang="ru-RU" sz="2500" b="1" dirty="0"/>
              <a:t> адреса, </a:t>
            </a:r>
            <a:r>
              <a:rPr lang="ru-RU" sz="2500" b="1" dirty="0" err="1"/>
              <a:t>контактний</a:t>
            </a:r>
            <a:r>
              <a:rPr lang="ru-RU" sz="2500" b="1" dirty="0"/>
              <a:t> телефон: </a:t>
            </a:r>
          </a:p>
          <a:p>
            <a:pPr marL="0" indent="0">
              <a:buNone/>
            </a:pPr>
            <a:r>
              <a:rPr lang="ru-RU" sz="2500" b="1" dirty="0"/>
              <a:t>____________________________________________________________________________ </a:t>
            </a:r>
          </a:p>
          <a:p>
            <a:pPr marL="0" indent="0">
              <a:buNone/>
            </a:pPr>
            <a:r>
              <a:rPr lang="ru-RU" sz="2500" b="1" dirty="0" err="1"/>
              <a:t>Примітка</a:t>
            </a:r>
            <a:r>
              <a:rPr lang="ru-RU" sz="2500" b="1" dirty="0"/>
              <a:t>: ___________________________________________________________________</a:t>
            </a:r>
          </a:p>
          <a:p>
            <a:endParaRPr lang="ru-RU" sz="2500" b="1" dirty="0"/>
          </a:p>
          <a:p>
            <a:pPr marL="0" indent="0">
              <a:buNone/>
            </a:pPr>
            <a:r>
              <a:rPr lang="ru-RU" sz="2500" b="1" dirty="0" err="1"/>
              <a:t>Керівник</a:t>
            </a:r>
            <a:r>
              <a:rPr lang="ru-RU" sz="2500" b="1" dirty="0"/>
              <a:t>	_____________ </a:t>
            </a:r>
          </a:p>
          <a:p>
            <a:pPr marL="0" indent="0">
              <a:buNone/>
            </a:pPr>
            <a:r>
              <a:rPr lang="ru-RU" sz="2500" b="1" dirty="0"/>
              <a:t>(</a:t>
            </a:r>
            <a:r>
              <a:rPr lang="ru-RU" sz="2500" b="1" dirty="0" err="1"/>
              <a:t>підпис</a:t>
            </a:r>
            <a:r>
              <a:rPr lang="ru-RU" sz="2500" b="1" dirty="0"/>
              <a:t>)____________________ </a:t>
            </a:r>
          </a:p>
          <a:p>
            <a:pPr marL="0" indent="0">
              <a:buNone/>
            </a:pPr>
            <a:r>
              <a:rPr lang="ru-RU" sz="2500" b="1" dirty="0"/>
              <a:t>(</a:t>
            </a:r>
            <a:r>
              <a:rPr lang="ru-RU" sz="2500" b="1" dirty="0" err="1"/>
              <a:t>прізвище</a:t>
            </a:r>
            <a:r>
              <a:rPr lang="ru-RU" sz="2500" b="1" dirty="0"/>
              <a:t>, </a:t>
            </a:r>
            <a:r>
              <a:rPr lang="ru-RU" sz="2500" b="1" dirty="0" err="1"/>
              <a:t>ініціали</a:t>
            </a:r>
            <a:endParaRPr lang="ru-RU" sz="2500" b="1" dirty="0"/>
          </a:p>
          <a:p>
            <a:pPr marL="0" indent="0">
              <a:buNone/>
            </a:pPr>
            <a:r>
              <a:rPr lang="ru-RU" sz="2500" b="1" dirty="0"/>
              <a:t>М.П.	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353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352927" cy="446449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Тези</a:t>
            </a:r>
            <a:r>
              <a:rPr lang="ru-RU" b="1" dirty="0" smtClean="0"/>
              <a:t> </a:t>
            </a:r>
            <a:r>
              <a:rPr lang="ru-RU" b="1" dirty="0"/>
              <a:t>(текст </a:t>
            </a:r>
            <a:r>
              <a:rPr lang="ru-RU" b="1" dirty="0" err="1"/>
              <a:t>обсягом</a:t>
            </a:r>
            <a:r>
              <a:rPr lang="ru-RU" b="1" dirty="0"/>
              <a:t> до 1 </a:t>
            </a:r>
            <a:r>
              <a:rPr lang="ru-RU" b="1" dirty="0" err="1"/>
              <a:t>сторінки</a:t>
            </a:r>
            <a:r>
              <a:rPr lang="ru-RU" b="1" dirty="0"/>
              <a:t>) </a:t>
            </a:r>
            <a:r>
              <a:rPr lang="ru-RU" b="1" dirty="0" err="1"/>
              <a:t>подається</a:t>
            </a:r>
            <a:r>
              <a:rPr lang="ru-RU" b="1" dirty="0"/>
              <a:t> </a:t>
            </a:r>
            <a:r>
              <a:rPr lang="ru-RU" b="1" dirty="0" err="1"/>
              <a:t>стисла</a:t>
            </a:r>
            <a:r>
              <a:rPr lang="ru-RU" b="1" dirty="0"/>
              <a:t> характеристика </a:t>
            </a:r>
            <a:r>
              <a:rPr lang="ru-RU" b="1" dirty="0" err="1"/>
              <a:t>змісту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b="1" dirty="0"/>
              <a:t> з </a:t>
            </a:r>
            <a:r>
              <a:rPr lang="ru-RU" b="1" dirty="0" err="1"/>
              <a:t>визначенням</a:t>
            </a:r>
            <a:r>
              <a:rPr lang="ru-RU" b="1" dirty="0"/>
              <a:t> </a:t>
            </a:r>
            <a:r>
              <a:rPr lang="ru-RU" b="1" dirty="0" err="1"/>
              <a:t>основної</a:t>
            </a:r>
            <a:r>
              <a:rPr lang="ru-RU" b="1" dirty="0"/>
              <a:t> мети, </a:t>
            </a:r>
            <a:r>
              <a:rPr lang="ru-RU" b="1" dirty="0" err="1"/>
              <a:t>актуальності</a:t>
            </a:r>
            <a:r>
              <a:rPr lang="ru-RU" b="1" dirty="0"/>
              <a:t> та </a:t>
            </a:r>
            <a:r>
              <a:rPr lang="ru-RU" b="1" dirty="0" err="1"/>
              <a:t>завдань</a:t>
            </a:r>
            <a:r>
              <a:rPr lang="ru-RU" b="1" dirty="0"/>
              <a:t> </a:t>
            </a:r>
            <a:r>
              <a:rPr lang="ru-RU" b="1" dirty="0" err="1"/>
              <a:t>наукового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. </a:t>
            </a:r>
            <a:r>
              <a:rPr lang="ru-RU" b="1" dirty="0" err="1"/>
              <a:t>Також</a:t>
            </a:r>
            <a:r>
              <a:rPr lang="ru-RU" b="1" dirty="0"/>
              <a:t> у них </a:t>
            </a:r>
            <a:r>
              <a:rPr lang="ru-RU" b="1" dirty="0" err="1"/>
              <a:t>зазначаються</a:t>
            </a:r>
            <a:r>
              <a:rPr lang="ru-RU" b="1" dirty="0"/>
              <a:t> </a:t>
            </a:r>
            <a:r>
              <a:rPr lang="ru-RU" b="1" dirty="0" err="1"/>
              <a:t>висновки</a:t>
            </a:r>
            <a:r>
              <a:rPr lang="ru-RU" b="1" dirty="0"/>
              <a:t> та </a:t>
            </a:r>
            <a:r>
              <a:rPr lang="ru-RU" b="1" dirty="0" err="1"/>
              <a:t>отримані</a:t>
            </a:r>
            <a:r>
              <a:rPr lang="ru-RU" b="1" dirty="0"/>
              <a:t> </a:t>
            </a:r>
            <a:r>
              <a:rPr lang="ru-RU" b="1" dirty="0" err="1"/>
              <a:t>результати</a:t>
            </a:r>
            <a:r>
              <a:rPr lang="ru-RU" b="1" dirty="0"/>
              <a:t> </a:t>
            </a:r>
            <a:r>
              <a:rPr lang="ru-RU" b="1" dirty="0" err="1"/>
              <a:t>проведеної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b="1" dirty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	У </a:t>
            </a:r>
            <a:r>
              <a:rPr lang="ru-RU" b="1" dirty="0"/>
              <a:t>заголовку тез </a:t>
            </a:r>
            <a:r>
              <a:rPr lang="ru-RU" b="1" dirty="0" err="1"/>
              <a:t>наводяться</a:t>
            </a:r>
            <a:r>
              <a:rPr lang="ru-RU" b="1" dirty="0"/>
              <a:t> </a:t>
            </a:r>
            <a:r>
              <a:rPr lang="ru-RU" b="1" dirty="0" err="1"/>
              <a:t>такі</a:t>
            </a:r>
            <a:r>
              <a:rPr lang="ru-RU" b="1" dirty="0"/>
              <a:t> </a:t>
            </a:r>
            <a:r>
              <a:rPr lang="ru-RU" b="1" dirty="0" err="1"/>
              <a:t>дані</a:t>
            </a:r>
            <a:r>
              <a:rPr lang="ru-RU" b="1" dirty="0"/>
              <a:t>: </a:t>
            </a:r>
            <a:r>
              <a:rPr lang="ru-RU" b="1" dirty="0" err="1"/>
              <a:t>назва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b="1" dirty="0"/>
              <a:t>; </a:t>
            </a:r>
            <a:r>
              <a:rPr lang="ru-RU" b="1" dirty="0" err="1"/>
              <a:t>прізвище</a:t>
            </a:r>
            <a:r>
              <a:rPr lang="ru-RU" b="1" dirty="0"/>
              <a:t>, </a:t>
            </a:r>
            <a:r>
              <a:rPr lang="ru-RU" b="1" dirty="0" err="1"/>
              <a:t>ім’я</a:t>
            </a:r>
            <a:r>
              <a:rPr lang="ru-RU" b="1" dirty="0"/>
              <a:t>, по </a:t>
            </a:r>
            <a:r>
              <a:rPr lang="ru-RU" b="1" dirty="0" err="1"/>
              <a:t>батькові</a:t>
            </a:r>
            <a:r>
              <a:rPr lang="ru-RU" b="1" dirty="0"/>
              <a:t> автора; </a:t>
            </a:r>
            <a:r>
              <a:rPr lang="ru-RU" b="1" dirty="0" err="1"/>
              <a:t>найменування</a:t>
            </a:r>
            <a:r>
              <a:rPr lang="ru-RU" b="1" dirty="0"/>
              <a:t> </a:t>
            </a:r>
            <a:r>
              <a:rPr lang="ru-RU" b="1" dirty="0" err="1"/>
              <a:t>територіального</a:t>
            </a:r>
            <a:r>
              <a:rPr lang="ru-RU" b="1" dirty="0"/>
              <a:t> </a:t>
            </a:r>
            <a:r>
              <a:rPr lang="ru-RU" b="1" dirty="0" err="1"/>
              <a:t>відділення</a:t>
            </a:r>
            <a:r>
              <a:rPr lang="ru-RU" b="1" dirty="0"/>
              <a:t> </a:t>
            </a:r>
            <a:r>
              <a:rPr lang="ru-RU" b="1" dirty="0" err="1"/>
              <a:t>Малої</a:t>
            </a:r>
            <a:r>
              <a:rPr lang="ru-RU" b="1" dirty="0"/>
              <a:t> </a:t>
            </a:r>
            <a:r>
              <a:rPr lang="ru-RU" b="1" dirty="0" err="1"/>
              <a:t>академії</a:t>
            </a:r>
            <a:r>
              <a:rPr lang="ru-RU" b="1" dirty="0"/>
              <a:t> наук </a:t>
            </a:r>
            <a:r>
              <a:rPr lang="ru-RU" b="1" dirty="0" err="1"/>
              <a:t>України</a:t>
            </a:r>
            <a:r>
              <a:rPr lang="ru-RU" b="1" dirty="0"/>
              <a:t>; </a:t>
            </a:r>
            <a:r>
              <a:rPr lang="ru-RU" b="1" dirty="0" err="1"/>
              <a:t>найменування</a:t>
            </a:r>
            <a:r>
              <a:rPr lang="ru-RU" b="1" dirty="0"/>
              <a:t> базового </a:t>
            </a:r>
            <a:r>
              <a:rPr lang="ru-RU" b="1" dirty="0" err="1"/>
              <a:t>позашкільного</a:t>
            </a:r>
            <a:r>
              <a:rPr lang="ru-RU" b="1" dirty="0"/>
              <a:t> </a:t>
            </a:r>
            <a:r>
              <a:rPr lang="ru-RU" b="1" dirty="0" err="1"/>
              <a:t>навчального</a:t>
            </a:r>
            <a:r>
              <a:rPr lang="ru-RU" b="1" dirty="0"/>
              <a:t> закладу; </a:t>
            </a:r>
            <a:r>
              <a:rPr lang="ru-RU" b="1" dirty="0" err="1"/>
              <a:t>найменування</a:t>
            </a:r>
            <a:r>
              <a:rPr lang="ru-RU" b="1" dirty="0"/>
              <a:t> </a:t>
            </a:r>
            <a:r>
              <a:rPr lang="ru-RU" b="1" dirty="0" err="1"/>
              <a:t>загальноосвітнього</a:t>
            </a:r>
            <a:r>
              <a:rPr lang="ru-RU" b="1" dirty="0"/>
              <a:t> (</a:t>
            </a:r>
            <a:r>
              <a:rPr lang="ru-RU" b="1" dirty="0" err="1"/>
              <a:t>професійно-технічного</a:t>
            </a:r>
            <a:r>
              <a:rPr lang="ru-RU" b="1" dirty="0"/>
              <a:t>, </a:t>
            </a:r>
            <a:r>
              <a:rPr lang="ru-RU" b="1" dirty="0" err="1"/>
              <a:t>вищого</a:t>
            </a:r>
            <a:r>
              <a:rPr lang="ru-RU" b="1" dirty="0"/>
              <a:t>) </a:t>
            </a:r>
            <a:r>
              <a:rPr lang="ru-RU" b="1" dirty="0" err="1"/>
              <a:t>навчального</a:t>
            </a:r>
            <a:r>
              <a:rPr lang="ru-RU" b="1" dirty="0"/>
              <a:t> закладу; </a:t>
            </a:r>
            <a:r>
              <a:rPr lang="ru-RU" b="1" dirty="0" err="1"/>
              <a:t>клас</a:t>
            </a:r>
            <a:r>
              <a:rPr lang="ru-RU" b="1" dirty="0"/>
              <a:t> (курс); </a:t>
            </a:r>
            <a:r>
              <a:rPr lang="ru-RU" b="1" dirty="0" err="1"/>
              <a:t>найменування</a:t>
            </a:r>
            <a:r>
              <a:rPr lang="ru-RU" b="1" dirty="0"/>
              <a:t> </a:t>
            </a:r>
            <a:r>
              <a:rPr lang="ru-RU" b="1" dirty="0" err="1"/>
              <a:t>населеного</a:t>
            </a:r>
            <a:r>
              <a:rPr lang="ru-RU" b="1" dirty="0"/>
              <a:t> пункту; </a:t>
            </a:r>
            <a:r>
              <a:rPr lang="ru-RU" b="1" dirty="0" err="1"/>
              <a:t>прізвище</a:t>
            </a:r>
            <a:r>
              <a:rPr lang="ru-RU" b="1" dirty="0"/>
              <a:t>, </a:t>
            </a:r>
            <a:r>
              <a:rPr lang="ru-RU" b="1" dirty="0" err="1"/>
              <a:t>ім’я</a:t>
            </a:r>
            <a:r>
              <a:rPr lang="ru-RU" b="1" dirty="0"/>
              <a:t>, по </a:t>
            </a:r>
            <a:r>
              <a:rPr lang="ru-RU" b="1" dirty="0" err="1"/>
              <a:t>батькові</a:t>
            </a:r>
            <a:r>
              <a:rPr lang="ru-RU" b="1" dirty="0"/>
              <a:t>, посада (за </a:t>
            </a:r>
            <a:r>
              <a:rPr lang="ru-RU" b="1" dirty="0" err="1"/>
              <a:t>наявності</a:t>
            </a:r>
            <a:r>
              <a:rPr lang="ru-RU" b="1" dirty="0"/>
              <a:t> - </a:t>
            </a:r>
            <a:r>
              <a:rPr lang="ru-RU" b="1" dirty="0" err="1"/>
              <a:t>науковий</a:t>
            </a:r>
            <a:r>
              <a:rPr lang="ru-RU" b="1" dirty="0"/>
              <a:t> </a:t>
            </a:r>
            <a:r>
              <a:rPr lang="ru-RU" b="1" dirty="0" err="1"/>
              <a:t>ступінь</a:t>
            </a:r>
            <a:r>
              <a:rPr lang="ru-RU" b="1" dirty="0"/>
              <a:t>, </a:t>
            </a:r>
            <a:r>
              <a:rPr lang="ru-RU" b="1" dirty="0" err="1"/>
              <a:t>вчене</a:t>
            </a:r>
            <a:r>
              <a:rPr lang="ru-RU" b="1" dirty="0"/>
              <a:t> </a:t>
            </a:r>
            <a:r>
              <a:rPr lang="ru-RU" b="1" dirty="0" err="1"/>
              <a:t>звання</a:t>
            </a:r>
            <a:r>
              <a:rPr lang="ru-RU" b="1" dirty="0"/>
              <a:t>) </a:t>
            </a:r>
            <a:r>
              <a:rPr lang="ru-RU" b="1" dirty="0" err="1"/>
              <a:t>наукового</a:t>
            </a:r>
            <a:r>
              <a:rPr lang="ru-RU" b="1" dirty="0"/>
              <a:t> </a:t>
            </a:r>
            <a:r>
              <a:rPr lang="ru-RU" b="1" dirty="0" err="1"/>
              <a:t>керівника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ТЕЗИ</a:t>
            </a:r>
          </a:p>
        </p:txBody>
      </p:sp>
    </p:spTree>
    <p:extLst>
      <p:ext uri="{BB962C8B-B14F-4D97-AF65-F5344CB8AC3E}">
        <p14:creationId xmlns:p14="http://schemas.microsoft.com/office/powerpoint/2010/main" val="2245307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556792"/>
            <a:ext cx="8640960" cy="45693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 smtClean="0"/>
              <a:t>- </a:t>
            </a:r>
            <a:r>
              <a:rPr lang="ru-RU" sz="1400" b="1" dirty="0" smtClean="0"/>
              <a:t>наказ </a:t>
            </a:r>
            <a:r>
              <a:rPr lang="ru-RU" sz="1400" b="1" dirty="0" err="1"/>
              <a:t>управління</a:t>
            </a:r>
            <a:r>
              <a:rPr lang="ru-RU" sz="1400" b="1" dirty="0"/>
              <a:t> </a:t>
            </a:r>
            <a:r>
              <a:rPr lang="ru-RU" sz="1400" b="1" dirty="0" err="1"/>
              <a:t>освіти</a:t>
            </a:r>
            <a:r>
              <a:rPr lang="ru-RU" sz="1400" b="1" dirty="0"/>
              <a:t> </a:t>
            </a:r>
            <a:r>
              <a:rPr lang="ru-RU" sz="1400" b="1" dirty="0" err="1"/>
              <a:t>міської</a:t>
            </a:r>
            <a:r>
              <a:rPr lang="ru-RU" sz="1400" b="1" dirty="0"/>
              <a:t> ради, «Про </a:t>
            </a:r>
            <a:r>
              <a:rPr lang="ru-RU" sz="1400" b="1" dirty="0" err="1"/>
              <a:t>результати</a:t>
            </a:r>
            <a:r>
              <a:rPr lang="ru-RU" sz="1400" b="1" dirty="0"/>
              <a:t> </a:t>
            </a:r>
            <a:r>
              <a:rPr lang="ru-RU" sz="1400" b="1" dirty="0" err="1"/>
              <a:t>проведення</a:t>
            </a:r>
            <a:r>
              <a:rPr lang="ru-RU" sz="1400" b="1" dirty="0"/>
              <a:t> </a:t>
            </a:r>
            <a:r>
              <a:rPr lang="en-US" sz="1400" b="1" dirty="0"/>
              <a:t>I </a:t>
            </a:r>
            <a:r>
              <a:rPr lang="ru-RU" sz="1400" b="1" dirty="0" err="1"/>
              <a:t>етапу</a:t>
            </a:r>
            <a:r>
              <a:rPr lang="ru-RU" sz="1400" b="1" dirty="0"/>
              <a:t> </a:t>
            </a:r>
            <a:r>
              <a:rPr lang="ru-RU" sz="1400" b="1" dirty="0" err="1"/>
              <a:t>Всеукраїнського</a:t>
            </a:r>
            <a:r>
              <a:rPr lang="ru-RU" sz="1400" b="1" dirty="0"/>
              <a:t> конкурсу-</a:t>
            </a:r>
            <a:r>
              <a:rPr lang="ru-RU" sz="1400" b="1" dirty="0" err="1"/>
              <a:t>захисту</a:t>
            </a:r>
            <a:r>
              <a:rPr lang="ru-RU" sz="1400" b="1" dirty="0"/>
              <a:t> </a:t>
            </a:r>
            <a:r>
              <a:rPr lang="ru-RU" sz="1400" b="1" dirty="0" err="1"/>
              <a:t>науково-дослідницьких</a:t>
            </a:r>
            <a:r>
              <a:rPr lang="ru-RU" sz="1400" b="1" dirty="0"/>
              <a:t> </a:t>
            </a:r>
            <a:r>
              <a:rPr lang="ru-RU" sz="1400" b="1" dirty="0" err="1"/>
              <a:t>робіт</a:t>
            </a:r>
            <a:r>
              <a:rPr lang="ru-RU" sz="1400" b="1" dirty="0"/>
              <a:t> </a:t>
            </a:r>
            <a:r>
              <a:rPr lang="ru-RU" sz="1400" b="1" dirty="0" err="1"/>
              <a:t>учнів-членів</a:t>
            </a:r>
            <a:r>
              <a:rPr lang="ru-RU" sz="1400" b="1" dirty="0"/>
              <a:t> </a:t>
            </a:r>
            <a:r>
              <a:rPr lang="ru-RU" sz="1400" b="1" dirty="0" err="1"/>
              <a:t>Малої</a:t>
            </a:r>
            <a:r>
              <a:rPr lang="ru-RU" sz="1400" b="1" dirty="0"/>
              <a:t> </a:t>
            </a:r>
            <a:r>
              <a:rPr lang="ru-RU" sz="1400" b="1" dirty="0" err="1"/>
              <a:t>академії</a:t>
            </a:r>
            <a:r>
              <a:rPr lang="ru-RU" sz="1400" b="1" dirty="0"/>
              <a:t> наук </a:t>
            </a:r>
            <a:r>
              <a:rPr lang="ru-RU" sz="1400" b="1" dirty="0" err="1"/>
              <a:t>України</a:t>
            </a:r>
            <a:r>
              <a:rPr lang="ru-RU" sz="1400" b="1" dirty="0"/>
              <a:t> в 2015-2016 </a:t>
            </a:r>
            <a:r>
              <a:rPr lang="ru-RU" sz="1400" b="1" dirty="0" err="1"/>
              <a:t>навчальному</a:t>
            </a:r>
            <a:r>
              <a:rPr lang="ru-RU" sz="1400" b="1" dirty="0"/>
              <a:t> </a:t>
            </a:r>
            <a:r>
              <a:rPr lang="ru-RU" sz="1400" b="1" dirty="0" err="1"/>
              <a:t>році</a:t>
            </a:r>
            <a:r>
              <a:rPr lang="ru-RU" sz="1400" b="1" dirty="0" smtClean="0"/>
              <a:t>»;</a:t>
            </a:r>
          </a:p>
          <a:p>
            <a:pPr marL="0" indent="0">
              <a:buNone/>
            </a:pPr>
            <a:r>
              <a:rPr lang="ru-RU" sz="1400" b="1" dirty="0" smtClean="0"/>
              <a:t> </a:t>
            </a:r>
            <a:r>
              <a:rPr lang="ru-RU" sz="1400" b="1" dirty="0"/>
              <a:t>- лист-</a:t>
            </a:r>
            <a:r>
              <a:rPr lang="ru-RU" sz="1400" b="1" dirty="0" err="1"/>
              <a:t>клопотання</a:t>
            </a:r>
            <a:r>
              <a:rPr lang="ru-RU" sz="1400" b="1" dirty="0"/>
              <a:t> </a:t>
            </a:r>
            <a:r>
              <a:rPr lang="ru-RU" sz="1400" b="1" dirty="0" err="1"/>
              <a:t>управління</a:t>
            </a:r>
            <a:r>
              <a:rPr lang="ru-RU" sz="1400" b="1" dirty="0"/>
              <a:t> </a:t>
            </a:r>
            <a:r>
              <a:rPr lang="ru-RU" sz="1400" b="1" dirty="0" err="1"/>
              <a:t>освіти</a:t>
            </a:r>
            <a:r>
              <a:rPr lang="ru-RU" sz="1400" b="1" dirty="0"/>
              <a:t> </a:t>
            </a:r>
            <a:endParaRPr lang="ru-RU" sz="1400" b="1" dirty="0"/>
          </a:p>
          <a:p>
            <a:pPr marL="0" indent="0">
              <a:buNone/>
            </a:pPr>
            <a:r>
              <a:rPr lang="ru-RU" sz="1400" b="1" dirty="0"/>
              <a:t>- </a:t>
            </a:r>
            <a:r>
              <a:rPr lang="ru-RU" sz="1400" b="1" dirty="0" err="1"/>
              <a:t>статистична</a:t>
            </a:r>
            <a:r>
              <a:rPr lang="ru-RU" sz="1400" b="1" dirty="0"/>
              <a:t> </a:t>
            </a:r>
            <a:r>
              <a:rPr lang="ru-RU" sz="1400" b="1" dirty="0" err="1"/>
              <a:t>інформація</a:t>
            </a:r>
            <a:r>
              <a:rPr lang="ru-RU" sz="1400" b="1" dirty="0"/>
              <a:t> про </a:t>
            </a:r>
            <a:r>
              <a:rPr lang="ru-RU" sz="1400" b="1" dirty="0" err="1"/>
              <a:t>проведення</a:t>
            </a:r>
            <a:r>
              <a:rPr lang="ru-RU" sz="1400" b="1" dirty="0"/>
              <a:t> І </a:t>
            </a:r>
            <a:r>
              <a:rPr lang="ru-RU" sz="1400" b="1" dirty="0" err="1"/>
              <a:t>етапу</a:t>
            </a:r>
            <a:r>
              <a:rPr lang="ru-RU" sz="1400" b="1" dirty="0"/>
              <a:t> Конкурсу (</a:t>
            </a:r>
            <a:r>
              <a:rPr lang="ru-RU" sz="1400" b="1" dirty="0" err="1"/>
              <a:t>додаток</a:t>
            </a:r>
            <a:r>
              <a:rPr lang="ru-RU" sz="1400" b="1" dirty="0"/>
              <a:t> 3);</a:t>
            </a:r>
          </a:p>
          <a:p>
            <a:pPr marL="0" indent="0">
              <a:buNone/>
            </a:pPr>
            <a:r>
              <a:rPr lang="ru-RU" sz="1400" b="1" dirty="0"/>
              <a:t> - заявка на участь у ІІ </a:t>
            </a:r>
            <a:r>
              <a:rPr lang="ru-RU" sz="1400" b="1" dirty="0" err="1"/>
              <a:t>етапі</a:t>
            </a:r>
            <a:r>
              <a:rPr lang="ru-RU" sz="1400" b="1" dirty="0"/>
              <a:t> Конкурсу (</a:t>
            </a:r>
            <a:r>
              <a:rPr lang="ru-RU" sz="1400" b="1" dirty="0" err="1"/>
              <a:t>додаток</a:t>
            </a:r>
            <a:r>
              <a:rPr lang="ru-RU" sz="1400" b="1" dirty="0"/>
              <a:t> 2);</a:t>
            </a:r>
          </a:p>
          <a:p>
            <a:pPr marL="0" indent="0">
              <a:buNone/>
            </a:pPr>
            <a:r>
              <a:rPr lang="ru-RU" sz="1400" b="1" dirty="0"/>
              <a:t>- </a:t>
            </a:r>
            <a:r>
              <a:rPr lang="ru-RU" sz="1400" b="1" dirty="0" err="1"/>
              <a:t>науково-дослідницька</a:t>
            </a:r>
            <a:r>
              <a:rPr lang="ru-RU" sz="1400" b="1" dirty="0"/>
              <a:t> робота на </a:t>
            </a:r>
            <a:r>
              <a:rPr lang="ru-RU" sz="1400" b="1" dirty="0" err="1"/>
              <a:t>паперових</a:t>
            </a:r>
            <a:r>
              <a:rPr lang="ru-RU" sz="1400" b="1" dirty="0"/>
              <a:t> і </a:t>
            </a:r>
            <a:r>
              <a:rPr lang="ru-RU" sz="1400" b="1" dirty="0" err="1">
                <a:solidFill>
                  <a:srgbClr val="FF0000"/>
                </a:solidFill>
              </a:rPr>
              <a:t>електронних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dirty="0" err="1">
                <a:solidFill>
                  <a:srgbClr val="FF0000"/>
                </a:solidFill>
              </a:rPr>
              <a:t>носіях</a:t>
            </a:r>
            <a:r>
              <a:rPr lang="ru-RU" sz="1400" b="1" dirty="0"/>
              <a:t>; </a:t>
            </a:r>
          </a:p>
          <a:p>
            <a:pPr marL="0" indent="0">
              <a:buNone/>
            </a:pPr>
            <a:r>
              <a:rPr lang="ru-RU" sz="1400" b="1" dirty="0" smtClean="0"/>
              <a:t>- </a:t>
            </a:r>
            <a:r>
              <a:rPr lang="ru-RU" sz="1400" b="1" dirty="0" err="1" smtClean="0"/>
              <a:t>відгук</a:t>
            </a:r>
            <a:r>
              <a:rPr lang="ru-RU" sz="1400" b="1" dirty="0" smtClean="0"/>
              <a:t> </a:t>
            </a:r>
            <a:r>
              <a:rPr lang="ru-RU" sz="1400" b="1" dirty="0"/>
              <a:t>про роботу( </a:t>
            </a:r>
            <a:r>
              <a:rPr lang="ru-RU" sz="1400" b="1" dirty="0" err="1"/>
              <a:t>пишеться</a:t>
            </a:r>
            <a:r>
              <a:rPr lang="ru-RU" sz="1400" b="1" dirty="0"/>
              <a:t> </a:t>
            </a:r>
            <a:r>
              <a:rPr lang="ru-RU" sz="1400" b="1" dirty="0" err="1"/>
              <a:t>керівником</a:t>
            </a:r>
            <a:r>
              <a:rPr lang="ru-RU" sz="1400" b="1" dirty="0"/>
              <a:t>, </a:t>
            </a:r>
            <a:r>
              <a:rPr lang="ru-RU" sz="1400" b="1" dirty="0" err="1"/>
              <a:t>підпис</a:t>
            </a:r>
            <a:r>
              <a:rPr lang="ru-RU" sz="1400" b="1" dirty="0"/>
              <a:t> </a:t>
            </a:r>
            <a:r>
              <a:rPr lang="ru-RU" sz="1400" b="1" dirty="0" err="1"/>
              <a:t>завіряє</a:t>
            </a:r>
            <a:r>
              <a:rPr lang="ru-RU" sz="1400" b="1" dirty="0"/>
              <a:t> </a:t>
            </a:r>
            <a:r>
              <a:rPr lang="ru-RU" sz="1400" b="1" dirty="0" err="1"/>
              <a:t>директор,ставить</a:t>
            </a:r>
            <a:r>
              <a:rPr lang="ru-RU" sz="1400" b="1" dirty="0"/>
              <a:t> печатку)</a:t>
            </a:r>
          </a:p>
          <a:p>
            <a:pPr marL="0" indent="0">
              <a:buNone/>
            </a:pPr>
            <a:r>
              <a:rPr lang="ru-RU" sz="1400" b="1" dirty="0"/>
              <a:t>- </a:t>
            </a:r>
            <a:r>
              <a:rPr lang="ru-RU" sz="1400" b="1" dirty="0" err="1"/>
              <a:t>рецензія</a:t>
            </a:r>
            <a:r>
              <a:rPr lang="ru-RU" sz="1400" b="1" dirty="0"/>
              <a:t> </a:t>
            </a:r>
            <a:r>
              <a:rPr lang="ru-RU" sz="1400" b="1" dirty="0" err="1"/>
              <a:t>фахівця</a:t>
            </a:r>
            <a:r>
              <a:rPr lang="ru-RU" sz="1400" b="1" dirty="0"/>
              <a:t> у </a:t>
            </a:r>
            <a:r>
              <a:rPr lang="ru-RU" sz="1400" b="1" dirty="0" err="1"/>
              <a:t>відповідній</a:t>
            </a:r>
            <a:r>
              <a:rPr lang="ru-RU" sz="1400" b="1" dirty="0"/>
              <a:t> </a:t>
            </a:r>
            <a:r>
              <a:rPr lang="ru-RU" sz="1400" b="1" dirty="0" err="1"/>
              <a:t>галузі</a:t>
            </a:r>
            <a:r>
              <a:rPr lang="ru-RU" sz="1400" b="1" dirty="0"/>
              <a:t> (</a:t>
            </a:r>
            <a:r>
              <a:rPr lang="ru-RU" sz="1400" b="1" dirty="0" err="1"/>
              <a:t>досвідченого</a:t>
            </a:r>
            <a:r>
              <a:rPr lang="ru-RU" sz="1400" b="1" dirty="0"/>
              <a:t> </a:t>
            </a:r>
            <a:r>
              <a:rPr lang="ru-RU" sz="1400" b="1" dirty="0" err="1"/>
              <a:t>педагогічного</a:t>
            </a:r>
            <a:r>
              <a:rPr lang="ru-RU" sz="1400" b="1" dirty="0"/>
              <a:t>, </a:t>
            </a:r>
            <a:r>
              <a:rPr lang="ru-RU" sz="1400" b="1" dirty="0" err="1"/>
              <a:t>наукового</a:t>
            </a:r>
            <a:r>
              <a:rPr lang="ru-RU" sz="1400" b="1" dirty="0"/>
              <a:t> </a:t>
            </a:r>
            <a:r>
              <a:rPr lang="ru-RU" sz="1400" b="1" dirty="0" err="1"/>
              <a:t>чи</a:t>
            </a:r>
            <a:r>
              <a:rPr lang="ru-RU" sz="1400" b="1" dirty="0"/>
              <a:t> </a:t>
            </a:r>
            <a:r>
              <a:rPr lang="ru-RU" sz="1400" b="1" dirty="0" err="1"/>
              <a:t>науково-педагогічного</a:t>
            </a:r>
            <a:r>
              <a:rPr lang="ru-RU" sz="1400" b="1" dirty="0"/>
              <a:t> </a:t>
            </a:r>
            <a:r>
              <a:rPr lang="ru-RU" sz="1400" b="1" dirty="0" err="1"/>
              <a:t>працівника</a:t>
            </a:r>
            <a:r>
              <a:rPr lang="ru-RU" sz="1400" b="1" dirty="0"/>
              <a:t>, </a:t>
            </a:r>
            <a:r>
              <a:rPr lang="ru-RU" sz="1400" b="1" dirty="0" err="1"/>
              <a:t>завірена</a:t>
            </a:r>
            <a:r>
              <a:rPr lang="ru-RU" sz="1400" b="1" dirty="0"/>
              <a:t> </a:t>
            </a:r>
            <a:r>
              <a:rPr lang="ru-RU" sz="1400" b="1" dirty="0" err="1"/>
              <a:t>печаткою</a:t>
            </a:r>
            <a:r>
              <a:rPr lang="ru-RU" sz="1400" b="1" dirty="0"/>
              <a:t>).</a:t>
            </a:r>
          </a:p>
          <a:p>
            <a:pPr marL="0" indent="0">
              <a:buNone/>
            </a:pPr>
            <a:r>
              <a:rPr lang="ru-RU" sz="1400" b="1" dirty="0"/>
              <a:t>- </a:t>
            </a:r>
            <a:r>
              <a:rPr lang="ru-RU" sz="1400" b="1" dirty="0" err="1"/>
              <a:t>відредаговані</a:t>
            </a:r>
            <a:r>
              <a:rPr lang="ru-RU" sz="1400" b="1" dirty="0"/>
              <a:t> </a:t>
            </a:r>
            <a:r>
              <a:rPr lang="ru-RU" sz="1400" b="1" dirty="0" err="1"/>
              <a:t>тези</a:t>
            </a:r>
            <a:r>
              <a:rPr lang="ru-RU" sz="1400" b="1" dirty="0"/>
              <a:t> в </a:t>
            </a:r>
            <a:r>
              <a:rPr lang="ru-RU" sz="1400" b="1" dirty="0" err="1"/>
              <a:t>роботі</a:t>
            </a:r>
            <a:r>
              <a:rPr lang="ru-RU" sz="1400" b="1" dirty="0"/>
              <a:t>(с.2)  </a:t>
            </a:r>
            <a:r>
              <a:rPr lang="ru-RU" sz="1400" b="1" dirty="0">
                <a:solidFill>
                  <a:srgbClr val="FF0000"/>
                </a:solidFill>
              </a:rPr>
              <a:t>і </a:t>
            </a:r>
            <a:r>
              <a:rPr lang="ru-RU" sz="1400" b="1" dirty="0" err="1">
                <a:solidFill>
                  <a:srgbClr val="FF0000"/>
                </a:solidFill>
              </a:rPr>
              <a:t>електронному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dirty="0" err="1">
                <a:solidFill>
                  <a:srgbClr val="FF0000"/>
                </a:solidFill>
              </a:rPr>
              <a:t>носії</a:t>
            </a:r>
            <a:r>
              <a:rPr lang="ru-RU" sz="1400" b="1" dirty="0">
                <a:solidFill>
                  <a:srgbClr val="FF0000"/>
                </a:solidFill>
              </a:rPr>
              <a:t>; </a:t>
            </a:r>
          </a:p>
          <a:p>
            <a:pPr marL="0" indent="0">
              <a:buNone/>
            </a:pPr>
            <a:r>
              <a:rPr lang="ru-RU" sz="1400" b="1" dirty="0"/>
              <a:t>- </a:t>
            </a:r>
            <a:r>
              <a:rPr lang="ru-RU" sz="1400" b="1" dirty="0" err="1"/>
              <a:t>паспорти</a:t>
            </a:r>
            <a:r>
              <a:rPr lang="ru-RU" sz="1400" b="1" dirty="0"/>
              <a:t> </a:t>
            </a:r>
            <a:r>
              <a:rPr lang="ru-RU" sz="1400" b="1" dirty="0" err="1"/>
              <a:t>експонатів</a:t>
            </a:r>
            <a:r>
              <a:rPr lang="ru-RU" sz="1400" b="1" dirty="0"/>
              <a:t> (</a:t>
            </a:r>
            <a:r>
              <a:rPr lang="ru-RU" sz="1400" b="1" dirty="0" err="1"/>
              <a:t>розробок</a:t>
            </a:r>
            <a:r>
              <a:rPr lang="ru-RU" sz="1400" b="1" dirty="0"/>
              <a:t>) - за </a:t>
            </a:r>
            <a:r>
              <a:rPr lang="ru-RU" sz="1400" b="1" dirty="0" err="1"/>
              <a:t>їх</a:t>
            </a:r>
            <a:r>
              <a:rPr lang="ru-RU" sz="1400" b="1" dirty="0"/>
              <a:t> </a:t>
            </a:r>
            <a:r>
              <a:rPr lang="ru-RU" sz="1400" b="1" dirty="0" err="1"/>
              <a:t>наявності</a:t>
            </a:r>
            <a:r>
              <a:rPr lang="ru-RU" sz="1400" b="1" dirty="0"/>
              <a:t> (</a:t>
            </a:r>
            <a:r>
              <a:rPr lang="ru-RU" sz="1400" b="1" dirty="0" err="1"/>
              <a:t>додаток</a:t>
            </a:r>
            <a:r>
              <a:rPr lang="ru-RU" sz="1400" b="1" dirty="0"/>
              <a:t> 4);</a:t>
            </a:r>
          </a:p>
          <a:p>
            <a:pPr marL="0" indent="0">
              <a:buNone/>
            </a:pPr>
            <a:r>
              <a:rPr lang="ru-RU" sz="1400" b="1" dirty="0"/>
              <a:t>- </a:t>
            </a:r>
            <a:r>
              <a:rPr lang="ru-RU" sz="1400" b="1" dirty="0" err="1"/>
              <a:t>анкети</a:t>
            </a:r>
            <a:r>
              <a:rPr lang="ru-RU" sz="1400" b="1" dirty="0"/>
              <a:t> </a:t>
            </a:r>
            <a:r>
              <a:rPr lang="ru-RU" sz="1400" b="1" dirty="0" err="1"/>
              <a:t>учасників</a:t>
            </a:r>
            <a:r>
              <a:rPr lang="ru-RU" sz="1400" b="1" dirty="0"/>
              <a:t> </a:t>
            </a:r>
            <a:r>
              <a:rPr lang="en-US" sz="1400" b="1" dirty="0"/>
              <a:t>II </a:t>
            </a:r>
            <a:r>
              <a:rPr lang="ru-RU" sz="1400" b="1" dirty="0" err="1"/>
              <a:t>етапу</a:t>
            </a:r>
            <a:r>
              <a:rPr lang="ru-RU" sz="1400" b="1" dirty="0"/>
              <a:t> Конкурсу  в </a:t>
            </a:r>
            <a:r>
              <a:rPr lang="ru-RU" sz="1400" b="1" dirty="0" err="1"/>
              <a:t>друкованому</a:t>
            </a:r>
            <a:r>
              <a:rPr lang="ru-RU" sz="1400" b="1" dirty="0"/>
              <a:t> та </a:t>
            </a:r>
            <a:r>
              <a:rPr lang="ru-RU" sz="1400" b="1" dirty="0" err="1">
                <a:solidFill>
                  <a:srgbClr val="FF0000"/>
                </a:solidFill>
              </a:rPr>
              <a:t>електронному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dirty="0" err="1">
                <a:solidFill>
                  <a:srgbClr val="FF0000"/>
                </a:solidFill>
              </a:rPr>
              <a:t>вигляді</a:t>
            </a:r>
            <a:r>
              <a:rPr lang="ru-RU" sz="1400" b="1" dirty="0">
                <a:solidFill>
                  <a:srgbClr val="FF0000"/>
                </a:solidFill>
              </a:rPr>
              <a:t> (</a:t>
            </a:r>
            <a:r>
              <a:rPr lang="ru-RU" sz="1400" b="1" dirty="0" err="1"/>
              <a:t>додаток</a:t>
            </a:r>
            <a:r>
              <a:rPr lang="ru-RU" sz="1400" b="1" dirty="0"/>
              <a:t> 5);</a:t>
            </a:r>
          </a:p>
          <a:p>
            <a:pPr marL="0" indent="0">
              <a:buNone/>
            </a:pPr>
            <a:r>
              <a:rPr lang="ru-RU" sz="1400" b="1" dirty="0"/>
              <a:t>- по </a:t>
            </a:r>
            <a:r>
              <a:rPr lang="ru-RU" sz="1400" b="1" dirty="0" err="1"/>
              <a:t>дві</a:t>
            </a:r>
            <a:r>
              <a:rPr lang="ru-RU" sz="1400" b="1" dirty="0"/>
              <a:t> </a:t>
            </a:r>
            <a:r>
              <a:rPr lang="ru-RU" sz="1400" b="1" dirty="0" err="1"/>
              <a:t>фотографії</a:t>
            </a:r>
            <a:r>
              <a:rPr lang="ru-RU" sz="1400" b="1" dirty="0"/>
              <a:t> кожного </a:t>
            </a:r>
            <a:r>
              <a:rPr lang="ru-RU" sz="1400" b="1" dirty="0" err="1"/>
              <a:t>учасника</a:t>
            </a:r>
            <a:r>
              <a:rPr lang="ru-RU" sz="1400" b="1" dirty="0"/>
              <a:t> </a:t>
            </a:r>
            <a:r>
              <a:rPr lang="ru-RU" sz="1400" b="1" dirty="0" err="1"/>
              <a:t>розміром</a:t>
            </a:r>
            <a:r>
              <a:rPr lang="ru-RU" sz="1400" b="1" dirty="0"/>
              <a:t> 3,5 х 4,5 см в </a:t>
            </a:r>
            <a:r>
              <a:rPr lang="ru-RU" sz="1400" b="1" dirty="0" err="1"/>
              <a:t>друкованому</a:t>
            </a:r>
            <a:r>
              <a:rPr lang="ru-RU" sz="1400" b="1" dirty="0"/>
              <a:t> та </a:t>
            </a:r>
            <a:r>
              <a:rPr lang="ru-RU" sz="1400" b="1" dirty="0" err="1">
                <a:solidFill>
                  <a:srgbClr val="FF0000"/>
                </a:solidFill>
              </a:rPr>
              <a:t>електронному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dirty="0" err="1">
                <a:solidFill>
                  <a:srgbClr val="FF0000"/>
                </a:solidFill>
              </a:rPr>
              <a:t>вигляді</a:t>
            </a:r>
            <a:r>
              <a:rPr lang="ru-RU" sz="1400" b="1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1400" b="1" dirty="0" smtClean="0"/>
              <a:t>- </a:t>
            </a:r>
            <a:r>
              <a:rPr lang="ru-RU" sz="1400" b="1" dirty="0" err="1"/>
              <a:t>ксерокопія</a:t>
            </a:r>
            <a:r>
              <a:rPr lang="ru-RU" sz="1400" b="1" dirty="0"/>
              <a:t> паспорту (для </a:t>
            </a:r>
            <a:r>
              <a:rPr lang="ru-RU" sz="1400" b="1" dirty="0" err="1"/>
              <a:t>учасника</a:t>
            </a:r>
            <a:r>
              <a:rPr lang="ru-RU" sz="1400" b="1" dirty="0"/>
              <a:t> </a:t>
            </a:r>
            <a:r>
              <a:rPr lang="ru-RU" sz="1400" b="1" dirty="0" err="1"/>
              <a:t>віком</a:t>
            </a:r>
            <a:r>
              <a:rPr lang="ru-RU" sz="1400" b="1" dirty="0"/>
              <a:t> до 16 </a:t>
            </a:r>
            <a:r>
              <a:rPr lang="ru-RU" sz="1400" b="1" dirty="0" err="1"/>
              <a:t>років</a:t>
            </a:r>
            <a:r>
              <a:rPr lang="ru-RU" sz="1400" b="1" dirty="0"/>
              <a:t> – </a:t>
            </a:r>
            <a:r>
              <a:rPr lang="ru-RU" sz="1400" b="1" dirty="0" err="1"/>
              <a:t>свідоцтва</a:t>
            </a:r>
            <a:r>
              <a:rPr lang="ru-RU" sz="1400" b="1" dirty="0"/>
              <a:t> про </a:t>
            </a:r>
            <a:r>
              <a:rPr lang="ru-RU" sz="1400" b="1" dirty="0" err="1"/>
              <a:t>народження</a:t>
            </a:r>
            <a:r>
              <a:rPr lang="ru-RU" sz="1400" b="1" dirty="0"/>
              <a:t>);</a:t>
            </a:r>
          </a:p>
          <a:p>
            <a:pPr marL="0" indent="0">
              <a:buNone/>
            </a:pPr>
            <a:r>
              <a:rPr lang="ru-RU" sz="1400" b="1" dirty="0"/>
              <a:t>- </a:t>
            </a:r>
            <a:r>
              <a:rPr lang="ru-RU" sz="1400" b="1" dirty="0" err="1"/>
              <a:t>ксерокопія</a:t>
            </a:r>
            <a:r>
              <a:rPr lang="ru-RU" sz="1400" b="1" dirty="0"/>
              <a:t> </a:t>
            </a:r>
            <a:r>
              <a:rPr lang="ru-RU" sz="1400" b="1" dirty="0" err="1"/>
              <a:t>ідентифікаційного</a:t>
            </a:r>
            <a:r>
              <a:rPr lang="ru-RU" sz="1400" b="1" dirty="0"/>
              <a:t> коду;</a:t>
            </a:r>
          </a:p>
          <a:p>
            <a:pPr marL="0" indent="0">
              <a:buNone/>
            </a:pPr>
            <a:r>
              <a:rPr lang="ru-RU" sz="1400" b="1" dirty="0"/>
              <a:t>- </a:t>
            </a:r>
            <a:r>
              <a:rPr lang="ru-RU" sz="1400" b="1" dirty="0" err="1"/>
              <a:t>якщо</a:t>
            </a:r>
            <a:r>
              <a:rPr lang="ru-RU" sz="1400" b="1" dirty="0"/>
              <a:t> в </a:t>
            </a:r>
            <a:r>
              <a:rPr lang="ru-RU" sz="1400" b="1" dirty="0" err="1"/>
              <a:t>учня</a:t>
            </a:r>
            <a:r>
              <a:rPr lang="ru-RU" sz="1400" b="1" dirty="0"/>
              <a:t> не </a:t>
            </a:r>
            <a:r>
              <a:rPr lang="ru-RU" sz="1400" b="1" dirty="0" err="1"/>
              <a:t>має</a:t>
            </a:r>
            <a:r>
              <a:rPr lang="ru-RU" sz="1400" b="1" dirty="0"/>
              <a:t> </a:t>
            </a:r>
            <a:r>
              <a:rPr lang="ru-RU" sz="1400" b="1" dirty="0" err="1"/>
              <a:t>ідентифікаційного</a:t>
            </a:r>
            <a:r>
              <a:rPr lang="ru-RU" sz="1400" b="1" dirty="0"/>
              <a:t> коду </a:t>
            </a:r>
            <a:r>
              <a:rPr lang="ru-RU" sz="1400" b="1" dirty="0" err="1"/>
              <a:t>здається</a:t>
            </a:r>
            <a:r>
              <a:rPr lang="ru-RU" sz="1400" b="1" dirty="0"/>
              <a:t> </a:t>
            </a:r>
            <a:r>
              <a:rPr lang="ru-RU" sz="1400" b="1" dirty="0" err="1"/>
              <a:t>ідентифікаційний</a:t>
            </a:r>
            <a:r>
              <a:rPr lang="ru-RU" sz="1400" b="1" dirty="0"/>
              <a:t> код та </a:t>
            </a:r>
            <a:r>
              <a:rPr lang="ru-RU" sz="1400" b="1" dirty="0" err="1"/>
              <a:t>ксерокопія</a:t>
            </a:r>
            <a:r>
              <a:rPr lang="ru-RU" sz="1400" b="1" dirty="0"/>
              <a:t>  паспорту одного  з </a:t>
            </a:r>
            <a:r>
              <a:rPr lang="ru-RU" sz="1400" b="1" dirty="0" err="1"/>
              <a:t>батьків</a:t>
            </a:r>
            <a:r>
              <a:rPr lang="ru-RU" sz="1400" b="1" dirty="0"/>
              <a:t>;</a:t>
            </a:r>
          </a:p>
          <a:p>
            <a:pPr marL="0" indent="0">
              <a:buNone/>
            </a:pPr>
            <a:r>
              <a:rPr lang="ru-RU" sz="1400" b="1" dirty="0"/>
              <a:t>- </a:t>
            </a:r>
            <a:r>
              <a:rPr lang="ru-RU" sz="1400" b="1" dirty="0" err="1"/>
              <a:t>медична</a:t>
            </a:r>
            <a:r>
              <a:rPr lang="ru-RU" sz="1400" b="1" dirty="0"/>
              <a:t> </a:t>
            </a:r>
            <a:r>
              <a:rPr lang="ru-RU" sz="1400" b="1" dirty="0" err="1"/>
              <a:t>довідка</a:t>
            </a:r>
            <a:r>
              <a:rPr lang="ru-RU" sz="1400" b="1" dirty="0"/>
              <a:t> про </a:t>
            </a:r>
            <a:r>
              <a:rPr lang="ru-RU" sz="1400" b="1" dirty="0" err="1"/>
              <a:t>можливість</a:t>
            </a:r>
            <a:r>
              <a:rPr lang="ru-RU" sz="1400" b="1" dirty="0"/>
              <a:t> </a:t>
            </a:r>
            <a:r>
              <a:rPr lang="ru-RU" sz="1400" b="1" dirty="0" err="1"/>
              <a:t>знаходження</a:t>
            </a:r>
            <a:r>
              <a:rPr lang="ru-RU" sz="1400" b="1" dirty="0"/>
              <a:t> </a:t>
            </a:r>
            <a:r>
              <a:rPr lang="ru-RU" sz="1400" b="1" dirty="0" err="1"/>
              <a:t>учасника</a:t>
            </a:r>
            <a:r>
              <a:rPr lang="ru-RU" sz="1400" b="1" dirty="0"/>
              <a:t> в </a:t>
            </a:r>
            <a:r>
              <a:rPr lang="ru-RU" sz="1400" b="1" dirty="0" err="1"/>
              <a:t>дитячому</a:t>
            </a:r>
            <a:r>
              <a:rPr lang="ru-RU" sz="1400" b="1" dirty="0"/>
              <a:t> </a:t>
            </a:r>
            <a:r>
              <a:rPr lang="ru-RU" sz="1400" b="1" dirty="0" err="1"/>
              <a:t>колективі</a:t>
            </a:r>
            <a:r>
              <a:rPr lang="ru-RU" sz="1400" b="1" dirty="0"/>
              <a:t> (</a:t>
            </a:r>
            <a:r>
              <a:rPr lang="ru-RU" sz="1400" b="1" dirty="0" err="1"/>
              <a:t>щеплення</a:t>
            </a:r>
            <a:r>
              <a:rPr lang="ru-RU" sz="1400" b="1" dirty="0"/>
              <a:t>, </a:t>
            </a:r>
            <a:r>
              <a:rPr lang="ru-RU" sz="1400" b="1" dirty="0" err="1"/>
              <a:t>відсутність</a:t>
            </a:r>
            <a:r>
              <a:rPr lang="ru-RU" sz="1400" b="1" dirty="0"/>
              <a:t> </a:t>
            </a:r>
            <a:r>
              <a:rPr lang="ru-RU" sz="1400" b="1" dirty="0" err="1"/>
              <a:t>інфекційних</a:t>
            </a:r>
            <a:r>
              <a:rPr lang="ru-RU" sz="1400" b="1" dirty="0"/>
              <a:t> </a:t>
            </a:r>
            <a:r>
              <a:rPr lang="ru-RU" sz="1400" b="1" dirty="0" err="1"/>
              <a:t>захворювань</a:t>
            </a:r>
            <a:r>
              <a:rPr lang="ru-RU" sz="1400" b="1" dirty="0"/>
              <a:t>) ( </a:t>
            </a:r>
            <a:r>
              <a:rPr lang="ru-RU" sz="1400" b="1" dirty="0" err="1"/>
              <a:t>під</a:t>
            </a:r>
            <a:r>
              <a:rPr lang="ru-RU" sz="1400" b="1" dirty="0"/>
              <a:t> час </a:t>
            </a:r>
            <a:r>
              <a:rPr lang="ru-RU" sz="1400" b="1" dirty="0" err="1"/>
              <a:t>реєстрації</a:t>
            </a:r>
            <a:r>
              <a:rPr lang="ru-RU" sz="1400" b="1" dirty="0"/>
              <a:t>). </a:t>
            </a:r>
          </a:p>
          <a:p>
            <a:endParaRPr lang="ru-RU" sz="1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Документація</a:t>
            </a:r>
            <a:r>
              <a:rPr lang="ru-RU" dirty="0"/>
              <a:t> ІІ </a:t>
            </a:r>
            <a:r>
              <a:rPr lang="ru-RU" dirty="0" err="1"/>
              <a:t>етапу</a:t>
            </a:r>
            <a:r>
              <a:rPr lang="ru-RU" dirty="0"/>
              <a:t> Конкурсу</a:t>
            </a:r>
          </a:p>
        </p:txBody>
      </p:sp>
    </p:spTree>
    <p:extLst>
      <p:ext uri="{BB962C8B-B14F-4D97-AF65-F5344CB8AC3E}">
        <p14:creationId xmlns:p14="http://schemas.microsoft.com/office/powerpoint/2010/main" val="303486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0" y="188913"/>
            <a:ext cx="8713788" cy="6335712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/>
              <a:t>ФОТО</a:t>
            </a: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/>
              <a:t>3,5 х 4,5 см		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                                    АНКЕТА </a:t>
            </a:r>
          </a:p>
          <a:p>
            <a:pPr>
              <a:spcBef>
                <a:spcPts val="0"/>
              </a:spcBef>
            </a:pPr>
            <a:r>
              <a:rPr lang="ru-RU" sz="3200" b="1" dirty="0" err="1"/>
              <a:t>учасника</a:t>
            </a:r>
            <a:r>
              <a:rPr lang="ru-RU" sz="3200" b="1" dirty="0"/>
              <a:t> ІІ </a:t>
            </a:r>
            <a:r>
              <a:rPr lang="ru-RU" sz="3200" b="1" dirty="0" err="1"/>
              <a:t>етапу</a:t>
            </a:r>
            <a:r>
              <a:rPr lang="ru-RU" sz="3200" b="1" dirty="0"/>
              <a:t> </a:t>
            </a:r>
            <a:r>
              <a:rPr lang="ru-RU" sz="3200" b="1" dirty="0" err="1"/>
              <a:t>Всеукраїнського</a:t>
            </a:r>
            <a:r>
              <a:rPr lang="ru-RU" sz="3200" b="1" dirty="0"/>
              <a:t> конкурсу-</a:t>
            </a:r>
            <a:r>
              <a:rPr lang="ru-RU" sz="3200" b="1" dirty="0" err="1"/>
              <a:t>захисту</a:t>
            </a:r>
            <a:r>
              <a:rPr lang="ru-RU" sz="3200" b="1" dirty="0"/>
              <a:t> </a:t>
            </a:r>
            <a:r>
              <a:rPr lang="ru-RU" sz="3200" b="1" dirty="0" err="1"/>
              <a:t>науково-дослідницьких</a:t>
            </a:r>
            <a:r>
              <a:rPr lang="ru-RU" sz="3200" b="1" dirty="0"/>
              <a:t> </a:t>
            </a:r>
            <a:r>
              <a:rPr lang="ru-RU" sz="3200" b="1" dirty="0" err="1"/>
              <a:t>робіт</a:t>
            </a:r>
            <a:r>
              <a:rPr lang="ru-RU" sz="3200" b="1" dirty="0"/>
              <a:t> </a:t>
            </a:r>
            <a:r>
              <a:rPr lang="ru-RU" sz="3200" b="1" dirty="0" err="1"/>
              <a:t>учнів</a:t>
            </a:r>
            <a:r>
              <a:rPr lang="ru-RU" sz="3200" b="1" dirty="0"/>
              <a:t> - </a:t>
            </a:r>
            <a:r>
              <a:rPr lang="ru-RU" sz="3200" b="1" dirty="0" err="1"/>
              <a:t>членів</a:t>
            </a:r>
            <a:r>
              <a:rPr lang="ru-RU" sz="3200" b="1" dirty="0"/>
              <a:t> </a:t>
            </a:r>
            <a:r>
              <a:rPr lang="ru-RU" sz="3200" b="1" dirty="0" err="1"/>
              <a:t>Малої</a:t>
            </a:r>
            <a:r>
              <a:rPr lang="ru-RU" sz="3200" b="1" dirty="0"/>
              <a:t> </a:t>
            </a:r>
            <a:r>
              <a:rPr lang="ru-RU" sz="3200" b="1" dirty="0" err="1"/>
              <a:t>академії</a:t>
            </a:r>
            <a:r>
              <a:rPr lang="ru-RU" sz="3200" b="1" dirty="0"/>
              <a:t> наук </a:t>
            </a:r>
            <a:r>
              <a:rPr lang="ru-RU" sz="3200" b="1" dirty="0" err="1"/>
              <a:t>України</a:t>
            </a: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Прізвище</a:t>
            </a:r>
            <a:r>
              <a:rPr lang="ru-RU" sz="3200" b="1" dirty="0"/>
              <a:t>, </a:t>
            </a:r>
            <a:r>
              <a:rPr lang="ru-RU" sz="3200" b="1" dirty="0" err="1"/>
              <a:t>ім’я</a:t>
            </a:r>
            <a:r>
              <a:rPr lang="ru-RU" sz="3200" b="1" dirty="0"/>
              <a:t>, по </a:t>
            </a:r>
            <a:r>
              <a:rPr lang="ru-RU" sz="3200" b="1" dirty="0" err="1"/>
              <a:t>батькові</a:t>
            </a:r>
            <a:r>
              <a:rPr lang="ru-RU" sz="3200" b="1" dirty="0"/>
              <a:t> </a:t>
            </a:r>
            <a:r>
              <a:rPr lang="ru-RU" sz="3200" b="1" dirty="0" err="1"/>
              <a:t>учасника</a:t>
            </a:r>
            <a:r>
              <a:rPr lang="ru-RU" sz="3200" b="1" dirty="0"/>
              <a:t>:																									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Дата </a:t>
            </a:r>
            <a:r>
              <a:rPr lang="ru-RU" sz="3200" b="1" dirty="0" err="1"/>
              <a:t>народження</a:t>
            </a: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/>
              <a:t>(день, </a:t>
            </a:r>
            <a:r>
              <a:rPr lang="ru-RU" sz="3200" b="1" dirty="0" err="1"/>
              <a:t>місяць</a:t>
            </a:r>
            <a:r>
              <a:rPr lang="ru-RU" sz="3200" b="1" dirty="0"/>
              <a:t>, </a:t>
            </a:r>
            <a:r>
              <a:rPr lang="ru-RU" sz="3200" b="1" dirty="0" err="1"/>
              <a:t>рік</a:t>
            </a:r>
            <a:r>
              <a:rPr lang="ru-RU" sz="3200" b="1" dirty="0"/>
              <a:t>):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Місце</a:t>
            </a:r>
            <a:r>
              <a:rPr lang="ru-RU" sz="3200" b="1" dirty="0"/>
              <a:t> </a:t>
            </a:r>
            <a:r>
              <a:rPr lang="ru-RU" sz="3200" b="1" dirty="0" err="1"/>
              <a:t>проживання</a:t>
            </a:r>
            <a:r>
              <a:rPr lang="ru-RU" sz="3200" b="1" dirty="0"/>
              <a:t>: _________________________________________________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 </a:t>
            </a:r>
            <a:r>
              <a:rPr lang="ru-RU" sz="3200" b="1" dirty="0" err="1"/>
              <a:t>Контактні</a:t>
            </a:r>
            <a:r>
              <a:rPr lang="ru-RU" sz="3200" b="1" dirty="0"/>
              <a:t> </a:t>
            </a:r>
            <a:r>
              <a:rPr lang="ru-RU" sz="3200" b="1" dirty="0" err="1"/>
              <a:t>телефони</a:t>
            </a:r>
            <a:r>
              <a:rPr lang="ru-RU" sz="3200" b="1" dirty="0"/>
              <a:t>:</a:t>
            </a:r>
          </a:p>
          <a:p>
            <a:pPr>
              <a:spcBef>
                <a:spcPts val="0"/>
              </a:spcBef>
            </a:pPr>
            <a:r>
              <a:rPr lang="en-US" sz="3200" b="1" dirty="0"/>
              <a:t>E-mail:</a:t>
            </a:r>
          </a:p>
          <a:p>
            <a:pPr>
              <a:spcBef>
                <a:spcPts val="0"/>
              </a:spcBef>
            </a:pPr>
            <a:r>
              <a:rPr lang="ru-RU" sz="3200" b="1" dirty="0" err="1"/>
              <a:t>Відомості</a:t>
            </a:r>
            <a:r>
              <a:rPr lang="ru-RU" sz="3200" b="1" dirty="0"/>
              <a:t> про </a:t>
            </a:r>
            <a:r>
              <a:rPr lang="ru-RU" sz="3200" b="1" dirty="0" err="1"/>
              <a:t>батьків</a:t>
            </a:r>
            <a:r>
              <a:rPr lang="ru-RU" sz="3200" b="1" dirty="0"/>
              <a:t>: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Батько:_________________________________________________________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 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(</a:t>
            </a:r>
            <a:r>
              <a:rPr lang="ru-RU" sz="3200" b="1" dirty="0" err="1"/>
              <a:t>прізвище</a:t>
            </a:r>
            <a:r>
              <a:rPr lang="ru-RU" sz="3200" b="1" dirty="0"/>
              <a:t>, </a:t>
            </a:r>
            <a:r>
              <a:rPr lang="ru-RU" sz="3200" b="1" dirty="0" err="1"/>
              <a:t>ім’я</a:t>
            </a:r>
            <a:r>
              <a:rPr lang="ru-RU" sz="3200" b="1" dirty="0"/>
              <a:t>, по </a:t>
            </a:r>
            <a:r>
              <a:rPr lang="ru-RU" sz="3200" b="1" dirty="0" err="1"/>
              <a:t>батькові</a:t>
            </a:r>
            <a:r>
              <a:rPr lang="ru-RU" sz="3200" b="1" dirty="0"/>
              <a:t>, </a:t>
            </a:r>
            <a:r>
              <a:rPr lang="ru-RU" sz="3200" b="1" dirty="0" err="1"/>
              <a:t>найменування</a:t>
            </a:r>
            <a:r>
              <a:rPr lang="ru-RU" sz="3200" b="1" dirty="0"/>
              <a:t> посади, </a:t>
            </a:r>
            <a:r>
              <a:rPr lang="ru-RU" sz="3200" b="1" dirty="0" err="1"/>
              <a:t>місця</a:t>
            </a:r>
            <a:r>
              <a:rPr lang="ru-RU" sz="3200" b="1" dirty="0"/>
              <a:t> </a:t>
            </a:r>
            <a:r>
              <a:rPr lang="ru-RU" sz="3200" b="1" dirty="0" err="1"/>
              <a:t>роботи</a:t>
            </a:r>
            <a:r>
              <a:rPr lang="ru-RU" sz="3200" b="1" dirty="0"/>
              <a:t>, </a:t>
            </a:r>
            <a:r>
              <a:rPr lang="ru-RU" sz="3200" b="1" dirty="0" err="1"/>
              <a:t>контактний</a:t>
            </a:r>
            <a:r>
              <a:rPr lang="ru-RU" sz="3200" b="1" dirty="0"/>
              <a:t> телефон)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/>
              <a:t>Мати:___________________________________________________________ 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 (</a:t>
            </a:r>
            <a:r>
              <a:rPr lang="ru-RU" sz="3200" b="1" dirty="0" err="1"/>
              <a:t>прізвище</a:t>
            </a:r>
            <a:r>
              <a:rPr lang="ru-RU" sz="3200" b="1" dirty="0"/>
              <a:t>, </a:t>
            </a:r>
            <a:r>
              <a:rPr lang="ru-RU" sz="3200" b="1" dirty="0" err="1"/>
              <a:t>ім’я</a:t>
            </a:r>
            <a:r>
              <a:rPr lang="ru-RU" sz="3200" b="1" dirty="0"/>
              <a:t>, по </a:t>
            </a:r>
            <a:r>
              <a:rPr lang="ru-RU" sz="3200" b="1" dirty="0" err="1"/>
              <a:t>батькові</a:t>
            </a:r>
            <a:r>
              <a:rPr lang="ru-RU" sz="3200" b="1" dirty="0"/>
              <a:t>, </a:t>
            </a:r>
            <a:r>
              <a:rPr lang="ru-RU" sz="3200" b="1" dirty="0" err="1"/>
              <a:t>найменування</a:t>
            </a:r>
            <a:r>
              <a:rPr lang="ru-RU" sz="3200" b="1" dirty="0"/>
              <a:t> посади, </a:t>
            </a:r>
            <a:r>
              <a:rPr lang="ru-RU" sz="3200" b="1" dirty="0" err="1"/>
              <a:t>місця</a:t>
            </a:r>
            <a:r>
              <a:rPr lang="ru-RU" sz="3200" b="1" dirty="0"/>
              <a:t> </a:t>
            </a:r>
            <a:r>
              <a:rPr lang="ru-RU" sz="3200" b="1" dirty="0" err="1"/>
              <a:t>роботи</a:t>
            </a:r>
            <a:r>
              <a:rPr lang="ru-RU" sz="3200" b="1" dirty="0"/>
              <a:t>, </a:t>
            </a:r>
            <a:r>
              <a:rPr lang="ru-RU" sz="3200" b="1" dirty="0" err="1"/>
              <a:t>контактний</a:t>
            </a:r>
            <a:r>
              <a:rPr lang="ru-RU" sz="3200" b="1" dirty="0"/>
              <a:t> телефон)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Найменування</a:t>
            </a:r>
            <a:r>
              <a:rPr lang="ru-RU" sz="3200" b="1" dirty="0"/>
              <a:t> </a:t>
            </a:r>
            <a:r>
              <a:rPr lang="ru-RU" sz="3200" b="1" dirty="0" err="1"/>
              <a:t>навчального</a:t>
            </a:r>
            <a:r>
              <a:rPr lang="ru-RU" sz="3200" b="1" dirty="0"/>
              <a:t> закладу:  __________________________________ 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Прізвище</a:t>
            </a:r>
            <a:r>
              <a:rPr lang="ru-RU" sz="3200" b="1" dirty="0"/>
              <a:t>, </a:t>
            </a:r>
            <a:r>
              <a:rPr lang="ru-RU" sz="3200" b="1" dirty="0" err="1"/>
              <a:t>ім’я</a:t>
            </a:r>
            <a:r>
              <a:rPr lang="ru-RU" sz="3200" b="1" dirty="0"/>
              <a:t>, по </a:t>
            </a:r>
            <a:r>
              <a:rPr lang="ru-RU" sz="3200" b="1" dirty="0" err="1"/>
              <a:t>батькові</a:t>
            </a:r>
            <a:r>
              <a:rPr lang="ru-RU" sz="3200" b="1" dirty="0"/>
              <a:t> </a:t>
            </a:r>
            <a:r>
              <a:rPr lang="ru-RU" sz="3200" b="1" dirty="0" err="1"/>
              <a:t>керівника</a:t>
            </a:r>
            <a:r>
              <a:rPr lang="ru-RU" sz="3200" b="1" dirty="0"/>
              <a:t> </a:t>
            </a:r>
            <a:r>
              <a:rPr lang="ru-RU" sz="3200" b="1" dirty="0" err="1"/>
              <a:t>навчального</a:t>
            </a:r>
            <a:r>
              <a:rPr lang="ru-RU" sz="3200" b="1" dirty="0"/>
              <a:t> закладу:  ___________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________________________________________________________________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Номер телефону </a:t>
            </a:r>
            <a:r>
              <a:rPr lang="ru-RU" sz="3200" b="1" dirty="0" err="1"/>
              <a:t>приймальні</a:t>
            </a:r>
            <a:r>
              <a:rPr lang="ru-RU" sz="3200" b="1" dirty="0"/>
              <a:t> </a:t>
            </a:r>
            <a:r>
              <a:rPr lang="ru-RU" sz="3200" b="1" dirty="0" err="1"/>
              <a:t>навчального</a:t>
            </a:r>
            <a:r>
              <a:rPr lang="ru-RU" sz="3200" b="1" dirty="0"/>
              <a:t> закладу: ______________________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Клас</a:t>
            </a:r>
            <a:r>
              <a:rPr lang="ru-RU" sz="3200" b="1" dirty="0"/>
              <a:t> (курс): ________________     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Наукове</a:t>
            </a:r>
            <a:r>
              <a:rPr lang="ru-RU" sz="3200" b="1" dirty="0"/>
              <a:t> </a:t>
            </a:r>
            <a:r>
              <a:rPr lang="ru-RU" sz="3200" b="1" dirty="0" err="1"/>
              <a:t>відділення</a:t>
            </a:r>
            <a:r>
              <a:rPr lang="ru-RU" sz="3200" b="1" dirty="0"/>
              <a:t>: ________________________________________________ 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Наукова</a:t>
            </a:r>
            <a:r>
              <a:rPr lang="ru-RU" sz="3200" b="1" dirty="0"/>
              <a:t> </a:t>
            </a:r>
            <a:r>
              <a:rPr lang="ru-RU" sz="3200" b="1" dirty="0" err="1"/>
              <a:t>секція</a:t>
            </a:r>
            <a:r>
              <a:rPr lang="ru-RU" sz="3200" b="1" dirty="0"/>
              <a:t>:  ___________________________________________________ 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Базова</a:t>
            </a:r>
            <a:r>
              <a:rPr lang="ru-RU" sz="3200" b="1" dirty="0"/>
              <a:t> </a:t>
            </a:r>
            <a:r>
              <a:rPr lang="ru-RU" sz="3200" b="1" dirty="0" err="1"/>
              <a:t>дисципліна</a:t>
            </a:r>
            <a:r>
              <a:rPr lang="ru-RU" sz="3200" b="1" dirty="0"/>
              <a:t>: _________________________________________________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/>
              <a:t>Тема </a:t>
            </a:r>
            <a:r>
              <a:rPr lang="ru-RU" sz="3200" b="1" dirty="0" err="1"/>
              <a:t>науково-дослідницької</a:t>
            </a:r>
            <a:r>
              <a:rPr lang="ru-RU" sz="3200" b="1" dirty="0"/>
              <a:t> </a:t>
            </a:r>
            <a:r>
              <a:rPr lang="ru-RU" sz="3200" b="1" dirty="0" err="1"/>
              <a:t>роботи</a:t>
            </a:r>
            <a:r>
              <a:rPr lang="ru-RU" sz="3200" b="1" dirty="0"/>
              <a:t>: __________________________________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Науковий</a:t>
            </a:r>
            <a:r>
              <a:rPr lang="ru-RU" sz="3200" b="1" dirty="0"/>
              <a:t> </a:t>
            </a:r>
            <a:r>
              <a:rPr lang="ru-RU" sz="3200" b="1" dirty="0" err="1"/>
              <a:t>керівник</a:t>
            </a:r>
            <a:r>
              <a:rPr lang="ru-RU" sz="3200" b="1" dirty="0"/>
              <a:t>: _________________________________________________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 (</a:t>
            </a:r>
            <a:r>
              <a:rPr lang="ru-RU" sz="3200" b="1" dirty="0" err="1"/>
              <a:t>прізвище</a:t>
            </a:r>
            <a:r>
              <a:rPr lang="ru-RU" sz="3200" b="1" dirty="0"/>
              <a:t>, </a:t>
            </a:r>
            <a:r>
              <a:rPr lang="ru-RU" sz="3200" b="1" dirty="0" err="1"/>
              <a:t>ім’я</a:t>
            </a:r>
            <a:r>
              <a:rPr lang="ru-RU" sz="3200" b="1" dirty="0"/>
              <a:t>, по </a:t>
            </a:r>
            <a:r>
              <a:rPr lang="ru-RU" sz="3200" b="1" dirty="0" err="1"/>
              <a:t>батькові</a:t>
            </a:r>
            <a:r>
              <a:rPr lang="ru-RU" sz="3200" b="1" dirty="0"/>
              <a:t>, </a:t>
            </a:r>
            <a:r>
              <a:rPr lang="ru-RU" sz="3200" b="1" dirty="0" err="1"/>
              <a:t>вчений</a:t>
            </a:r>
            <a:r>
              <a:rPr lang="ru-RU" sz="3200" b="1" dirty="0"/>
              <a:t> </a:t>
            </a:r>
            <a:r>
              <a:rPr lang="ru-RU" sz="3200" b="1" dirty="0" err="1"/>
              <a:t>ступінь</a:t>
            </a:r>
            <a:r>
              <a:rPr lang="ru-RU" sz="3200" b="1" dirty="0"/>
              <a:t>, посада, </a:t>
            </a:r>
            <a:r>
              <a:rPr lang="ru-RU" sz="3200" b="1" dirty="0" err="1"/>
              <a:t>контактний</a:t>
            </a:r>
            <a:r>
              <a:rPr lang="ru-RU" sz="3200" b="1" dirty="0"/>
              <a:t> телефон)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Найменування</a:t>
            </a:r>
            <a:r>
              <a:rPr lang="ru-RU" sz="3200" b="1" dirty="0"/>
              <a:t> </a:t>
            </a:r>
            <a:r>
              <a:rPr lang="ru-RU" sz="3200" b="1" dirty="0" err="1"/>
              <a:t>позашкільного</a:t>
            </a:r>
            <a:r>
              <a:rPr lang="ru-RU" sz="3200" b="1" dirty="0"/>
              <a:t> </a:t>
            </a:r>
            <a:r>
              <a:rPr lang="ru-RU" sz="3200" b="1" dirty="0" err="1"/>
              <a:t>навчального</a:t>
            </a:r>
            <a:r>
              <a:rPr lang="ru-RU" sz="3200" b="1" dirty="0"/>
              <a:t> закладу, в </a:t>
            </a:r>
            <a:r>
              <a:rPr lang="ru-RU" sz="3200" b="1" dirty="0" err="1"/>
              <a:t>якому</a:t>
            </a:r>
            <a:r>
              <a:rPr lang="ru-RU" sz="3200" b="1" dirty="0"/>
              <a:t> </a:t>
            </a:r>
            <a:r>
              <a:rPr lang="ru-RU" sz="3200" b="1" dirty="0" err="1"/>
              <a:t>здобуваєте</a:t>
            </a:r>
            <a:r>
              <a:rPr lang="ru-RU" sz="3200" b="1" dirty="0"/>
              <a:t> (</a:t>
            </a:r>
            <a:r>
              <a:rPr lang="ru-RU" sz="3200" b="1" dirty="0" err="1"/>
              <a:t>здобували</a:t>
            </a:r>
            <a:r>
              <a:rPr lang="ru-RU" sz="3200" b="1" dirty="0"/>
              <a:t>) </a:t>
            </a:r>
            <a:r>
              <a:rPr lang="ru-RU" sz="3200" b="1" dirty="0" err="1"/>
              <a:t>позашкільну</a:t>
            </a:r>
            <a:r>
              <a:rPr lang="ru-RU" sz="3200" b="1" dirty="0"/>
              <a:t> </a:t>
            </a:r>
            <a:r>
              <a:rPr lang="ru-RU" sz="3200" b="1" dirty="0" err="1"/>
              <a:t>освіту</a:t>
            </a:r>
            <a:r>
              <a:rPr lang="ru-RU" sz="3200" b="1" dirty="0"/>
              <a:t>: ______________________________________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________________________________________________________________ (</a:t>
            </a:r>
            <a:r>
              <a:rPr lang="ru-RU" sz="3200" b="1" dirty="0" err="1"/>
              <a:t>найменування</a:t>
            </a:r>
            <a:r>
              <a:rPr lang="ru-RU" sz="3200" b="1" dirty="0"/>
              <a:t>, </a:t>
            </a:r>
            <a:r>
              <a:rPr lang="ru-RU" sz="3200" b="1" dirty="0" err="1"/>
              <a:t>місцезнаходження</a:t>
            </a:r>
            <a:r>
              <a:rPr lang="ru-RU" sz="3200" b="1" dirty="0"/>
              <a:t> закладу, телефон)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Скільки</a:t>
            </a:r>
            <a:r>
              <a:rPr lang="ru-RU" sz="3200" b="1" dirty="0"/>
              <a:t> </a:t>
            </a:r>
            <a:r>
              <a:rPr lang="ru-RU" sz="3200" b="1" dirty="0" err="1"/>
              <a:t>років</a:t>
            </a:r>
            <a:r>
              <a:rPr lang="ru-RU" sz="3200" b="1" dirty="0"/>
              <a:t> </a:t>
            </a:r>
            <a:r>
              <a:rPr lang="ru-RU" sz="3200" b="1" dirty="0" err="1"/>
              <a:t>займаєтесь</a:t>
            </a:r>
            <a:r>
              <a:rPr lang="ru-RU" sz="3200" b="1" dirty="0"/>
              <a:t> у </a:t>
            </a:r>
            <a:r>
              <a:rPr lang="ru-RU" sz="3200" b="1" dirty="0" err="1"/>
              <a:t>Малій</a:t>
            </a:r>
            <a:r>
              <a:rPr lang="ru-RU" sz="3200" b="1" dirty="0"/>
              <a:t> </a:t>
            </a:r>
            <a:r>
              <a:rPr lang="ru-RU" sz="3200" b="1" dirty="0" err="1"/>
              <a:t>академії</a:t>
            </a:r>
            <a:r>
              <a:rPr lang="ru-RU" sz="3200" b="1" dirty="0"/>
              <a:t> наук </a:t>
            </a:r>
            <a:r>
              <a:rPr lang="ru-RU" sz="3200" b="1" dirty="0" err="1"/>
              <a:t>України</a:t>
            </a:r>
            <a:r>
              <a:rPr lang="ru-RU" sz="3200" b="1" dirty="0"/>
              <a:t>? ________________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Чи</a:t>
            </a:r>
            <a:r>
              <a:rPr lang="ru-RU" sz="3200" b="1" dirty="0"/>
              <a:t> є кандидатом у члени (</a:t>
            </a:r>
            <a:r>
              <a:rPr lang="ru-RU" sz="3200" b="1" dirty="0" err="1"/>
              <a:t>дійсним</a:t>
            </a:r>
            <a:r>
              <a:rPr lang="ru-RU" sz="3200" b="1" dirty="0"/>
              <a:t> членом) </a:t>
            </a:r>
            <a:r>
              <a:rPr lang="ru-RU" sz="3200" b="1" dirty="0" err="1"/>
              <a:t>Малої</a:t>
            </a:r>
            <a:r>
              <a:rPr lang="ru-RU" sz="3200" b="1" dirty="0"/>
              <a:t> </a:t>
            </a:r>
            <a:r>
              <a:rPr lang="ru-RU" sz="3200" b="1" dirty="0" err="1"/>
              <a:t>академії</a:t>
            </a:r>
            <a:r>
              <a:rPr lang="ru-RU" sz="3200" b="1" dirty="0"/>
              <a:t> наук </a:t>
            </a:r>
            <a:r>
              <a:rPr lang="ru-RU" sz="3200" b="1" dirty="0" err="1"/>
              <a:t>України</a:t>
            </a:r>
            <a:r>
              <a:rPr lang="ru-RU" sz="3200" b="1" dirty="0"/>
              <a:t>? ___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/>
              <a:t>Чим </a:t>
            </a:r>
            <a:r>
              <a:rPr lang="ru-RU" sz="3200" b="1" dirty="0" err="1"/>
              <a:t>зумовлений</a:t>
            </a:r>
            <a:r>
              <a:rPr lang="ru-RU" sz="3200" b="1" dirty="0"/>
              <a:t> Ваш </a:t>
            </a:r>
            <a:r>
              <a:rPr lang="ru-RU" sz="3200" b="1" dirty="0" err="1"/>
              <a:t>вибір</a:t>
            </a:r>
            <a:r>
              <a:rPr lang="ru-RU" sz="3200" b="1" dirty="0"/>
              <a:t> </a:t>
            </a:r>
            <a:r>
              <a:rPr lang="ru-RU" sz="3200" b="1" dirty="0" err="1"/>
              <a:t>напряму</a:t>
            </a:r>
            <a:r>
              <a:rPr lang="ru-RU" sz="3200" b="1" dirty="0"/>
              <a:t> </a:t>
            </a:r>
            <a:r>
              <a:rPr lang="ru-RU" sz="3200" b="1" dirty="0" err="1"/>
              <a:t>наукового</a:t>
            </a:r>
            <a:r>
              <a:rPr lang="ru-RU" sz="3200" b="1" dirty="0"/>
              <a:t> </a:t>
            </a:r>
            <a:r>
              <a:rPr lang="ru-RU" sz="3200" b="1" dirty="0" err="1"/>
              <a:t>дослідження</a:t>
            </a:r>
            <a:r>
              <a:rPr lang="ru-RU" sz="3200" b="1" dirty="0"/>
              <a:t>? 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________________________________________________________________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Чи</a:t>
            </a:r>
            <a:r>
              <a:rPr lang="ru-RU" sz="3200" b="1" dirty="0"/>
              <a:t> </a:t>
            </a:r>
            <a:r>
              <a:rPr lang="ru-RU" sz="3200" b="1" dirty="0" err="1"/>
              <a:t>були</a:t>
            </a:r>
            <a:r>
              <a:rPr lang="ru-RU" sz="3200" b="1" dirty="0"/>
              <a:t> Ви </a:t>
            </a:r>
            <a:r>
              <a:rPr lang="ru-RU" sz="3200" b="1" dirty="0" err="1"/>
              <a:t>переможцем</a:t>
            </a:r>
            <a:r>
              <a:rPr lang="ru-RU" sz="3200" b="1" dirty="0"/>
              <a:t> (</a:t>
            </a:r>
            <a:r>
              <a:rPr lang="ru-RU" sz="3200" b="1" dirty="0" err="1"/>
              <a:t>учасником</a:t>
            </a:r>
            <a:r>
              <a:rPr lang="ru-RU" sz="3200" b="1" dirty="0"/>
              <a:t>) </a:t>
            </a:r>
            <a:r>
              <a:rPr lang="ru-RU" sz="3200" b="1" dirty="0" err="1"/>
              <a:t>інших</a:t>
            </a:r>
            <a:r>
              <a:rPr lang="ru-RU" sz="3200" b="1" dirty="0"/>
              <a:t> </a:t>
            </a:r>
            <a:r>
              <a:rPr lang="ru-RU" sz="3200" b="1" dirty="0" err="1"/>
              <a:t>конкурсів</a:t>
            </a:r>
            <a:r>
              <a:rPr lang="ru-RU" sz="3200" b="1" dirty="0"/>
              <a:t>, </a:t>
            </a:r>
            <a:r>
              <a:rPr lang="ru-RU" sz="3200" b="1" dirty="0" err="1"/>
              <a:t>олімпіад</a:t>
            </a:r>
            <a:r>
              <a:rPr lang="ru-RU" sz="3200" b="1" dirty="0"/>
              <a:t>, </a:t>
            </a:r>
            <a:r>
              <a:rPr lang="ru-RU" sz="3200" b="1" dirty="0" err="1"/>
              <a:t>змагань</a:t>
            </a:r>
            <a:r>
              <a:rPr lang="ru-RU" sz="3200" b="1" dirty="0"/>
              <a:t> ? (</a:t>
            </a:r>
            <a:r>
              <a:rPr lang="ru-RU" sz="3200" b="1" dirty="0" err="1"/>
              <a:t>перерахувати</a:t>
            </a:r>
            <a:r>
              <a:rPr lang="ru-RU" sz="3200" b="1" dirty="0"/>
              <a:t>) ____________________________________________________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Чи</a:t>
            </a:r>
            <a:r>
              <a:rPr lang="ru-RU" sz="3200" b="1" dirty="0"/>
              <a:t> </a:t>
            </a:r>
            <a:r>
              <a:rPr lang="ru-RU" sz="3200" b="1" dirty="0" err="1"/>
              <a:t>володієте</a:t>
            </a:r>
            <a:r>
              <a:rPr lang="ru-RU" sz="3200" b="1" dirty="0"/>
              <a:t> </a:t>
            </a:r>
            <a:r>
              <a:rPr lang="ru-RU" sz="3200" b="1" dirty="0" err="1"/>
              <a:t>іноземною</a:t>
            </a:r>
            <a:r>
              <a:rPr lang="ru-RU" sz="3200" b="1" dirty="0"/>
              <a:t> </a:t>
            </a:r>
            <a:r>
              <a:rPr lang="ru-RU" sz="3200" b="1" dirty="0" err="1"/>
              <a:t>мовою</a:t>
            </a:r>
            <a:r>
              <a:rPr lang="ru-RU" sz="3200" b="1" dirty="0"/>
              <a:t> (</a:t>
            </a:r>
            <a:r>
              <a:rPr lang="ru-RU" sz="3200" b="1" dirty="0" err="1"/>
              <a:t>якою</a:t>
            </a:r>
            <a:r>
              <a:rPr lang="ru-RU" sz="3200" b="1" dirty="0"/>
              <a:t> </a:t>
            </a:r>
            <a:r>
              <a:rPr lang="ru-RU" sz="3200" b="1" dirty="0" err="1"/>
              <a:t>саме</a:t>
            </a:r>
            <a:r>
              <a:rPr lang="ru-RU" sz="3200" b="1" dirty="0"/>
              <a:t>, </a:t>
            </a:r>
            <a:r>
              <a:rPr lang="ru-RU" sz="3200" b="1" dirty="0" err="1"/>
              <a:t>рівень</a:t>
            </a:r>
            <a:r>
              <a:rPr lang="ru-RU" sz="3200" b="1" dirty="0"/>
              <a:t> </a:t>
            </a:r>
            <a:r>
              <a:rPr lang="ru-RU" sz="3200" b="1" dirty="0" err="1"/>
              <a:t>володіння</a:t>
            </a:r>
            <a:r>
              <a:rPr lang="ru-RU" sz="3200" b="1" dirty="0"/>
              <a:t>)? __________________________________________________________________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________________________________________________________________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Чи</a:t>
            </a:r>
            <a:r>
              <a:rPr lang="ru-RU" sz="3200" b="1" dirty="0"/>
              <a:t> в </a:t>
            </a:r>
            <a:r>
              <a:rPr lang="ru-RU" sz="3200" b="1" dirty="0" err="1"/>
              <a:t>змозі</a:t>
            </a:r>
            <a:r>
              <a:rPr lang="ru-RU" sz="3200" b="1" dirty="0"/>
              <a:t> Ви </a:t>
            </a:r>
            <a:r>
              <a:rPr lang="ru-RU" sz="3200" b="1" dirty="0" err="1"/>
              <a:t>презентувати</a:t>
            </a:r>
            <a:r>
              <a:rPr lang="ru-RU" sz="3200" b="1" dirty="0"/>
              <a:t> роботу </a:t>
            </a:r>
            <a:r>
              <a:rPr lang="ru-RU" sz="3200" b="1" dirty="0" err="1"/>
              <a:t>іноземною</a:t>
            </a:r>
            <a:r>
              <a:rPr lang="ru-RU" sz="3200" b="1" dirty="0"/>
              <a:t> </a:t>
            </a:r>
            <a:r>
              <a:rPr lang="ru-RU" sz="3200" b="1" dirty="0" err="1"/>
              <a:t>мовою</a:t>
            </a:r>
            <a:r>
              <a:rPr lang="ru-RU" sz="3200" b="1" dirty="0"/>
              <a:t> (</a:t>
            </a:r>
            <a:r>
              <a:rPr lang="ru-RU" sz="3200" b="1" dirty="0" err="1"/>
              <a:t>якою</a:t>
            </a:r>
            <a:r>
              <a:rPr lang="ru-RU" sz="3200" b="1" dirty="0"/>
              <a:t> </a:t>
            </a:r>
            <a:r>
              <a:rPr lang="ru-RU" sz="3200" b="1" dirty="0" err="1"/>
              <a:t>саме</a:t>
            </a:r>
            <a:r>
              <a:rPr lang="ru-RU" sz="3200" b="1" dirty="0"/>
              <a:t>)? _________ 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Чи</a:t>
            </a:r>
            <a:r>
              <a:rPr lang="ru-RU" sz="3200" b="1" dirty="0"/>
              <a:t> </a:t>
            </a:r>
            <a:r>
              <a:rPr lang="ru-RU" sz="3200" b="1" dirty="0" err="1"/>
              <a:t>маєте</a:t>
            </a:r>
            <a:r>
              <a:rPr lang="ru-RU" sz="3200" b="1" dirty="0"/>
              <a:t> паспорт </a:t>
            </a:r>
            <a:r>
              <a:rPr lang="ru-RU" sz="3200" b="1" dirty="0" err="1"/>
              <a:t>громадянина</a:t>
            </a:r>
            <a:r>
              <a:rPr lang="ru-RU" sz="3200" b="1" dirty="0"/>
              <a:t> </a:t>
            </a:r>
            <a:r>
              <a:rPr lang="ru-RU" sz="3200" b="1" dirty="0" err="1"/>
              <a:t>України</a:t>
            </a:r>
            <a:r>
              <a:rPr lang="ru-RU" sz="3200" b="1" dirty="0"/>
              <a:t> для </a:t>
            </a:r>
            <a:r>
              <a:rPr lang="ru-RU" sz="3200" b="1" dirty="0" err="1"/>
              <a:t>виїзду</a:t>
            </a:r>
            <a:r>
              <a:rPr lang="ru-RU" sz="3200" b="1" dirty="0"/>
              <a:t> за кордон (</a:t>
            </a:r>
            <a:r>
              <a:rPr lang="ru-RU" sz="3200" b="1" dirty="0" err="1"/>
              <a:t>проїзний</a:t>
            </a:r>
            <a:r>
              <a:rPr lang="ru-RU" sz="3200" b="1" dirty="0"/>
              <a:t> документ </a:t>
            </a:r>
            <a:r>
              <a:rPr lang="ru-RU" sz="3200" b="1" dirty="0" err="1"/>
              <a:t>дитини</a:t>
            </a:r>
            <a:r>
              <a:rPr lang="ru-RU" sz="3200" b="1" dirty="0"/>
              <a:t>)? _________________________________________________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Сфера </a:t>
            </a:r>
            <a:r>
              <a:rPr lang="ru-RU" sz="3200" b="1" dirty="0" err="1"/>
              <a:t>наукових</a:t>
            </a:r>
            <a:r>
              <a:rPr lang="ru-RU" sz="3200" b="1" dirty="0"/>
              <a:t> </a:t>
            </a:r>
            <a:r>
              <a:rPr lang="ru-RU" sz="3200" b="1" dirty="0" err="1"/>
              <a:t>інтересів</a:t>
            </a:r>
            <a:r>
              <a:rPr lang="ru-RU" sz="3200" b="1" dirty="0"/>
              <a:t>: ___________________________________________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В </a:t>
            </a:r>
            <a:r>
              <a:rPr lang="ru-RU" sz="3200" b="1" dirty="0" err="1"/>
              <a:t>яких</a:t>
            </a:r>
            <a:r>
              <a:rPr lang="ru-RU" sz="3200" b="1" dirty="0"/>
              <a:t> </a:t>
            </a:r>
            <a:r>
              <a:rPr lang="ru-RU" sz="3200" b="1" dirty="0" err="1"/>
              <a:t>вищих</a:t>
            </a:r>
            <a:r>
              <a:rPr lang="ru-RU" sz="3200" b="1" dirty="0"/>
              <a:t> </a:t>
            </a:r>
            <a:r>
              <a:rPr lang="ru-RU" sz="3200" b="1" dirty="0" err="1"/>
              <a:t>навчальних</a:t>
            </a:r>
            <a:r>
              <a:rPr lang="ru-RU" sz="3200" b="1" dirty="0"/>
              <a:t> закладах </a:t>
            </a:r>
            <a:r>
              <a:rPr lang="ru-RU" sz="3200" b="1" dirty="0" err="1"/>
              <a:t>мрієте</a:t>
            </a:r>
            <a:r>
              <a:rPr lang="ru-RU" sz="3200" b="1" dirty="0"/>
              <a:t> </a:t>
            </a:r>
            <a:r>
              <a:rPr lang="ru-RU" sz="3200" b="1" dirty="0" err="1"/>
              <a:t>здобути</a:t>
            </a:r>
            <a:r>
              <a:rPr lang="ru-RU" sz="3200" b="1" dirty="0"/>
              <a:t> </a:t>
            </a:r>
            <a:r>
              <a:rPr lang="ru-RU" sz="3200" b="1" dirty="0" err="1"/>
              <a:t>освіту</a:t>
            </a:r>
            <a:r>
              <a:rPr lang="ru-RU" sz="3200" b="1" dirty="0"/>
              <a:t>? _______________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Якою</a:t>
            </a:r>
            <a:r>
              <a:rPr lang="ru-RU" sz="3200" b="1" dirty="0"/>
              <a:t> </a:t>
            </a:r>
            <a:r>
              <a:rPr lang="ru-RU" sz="3200" b="1" dirty="0" err="1"/>
              <a:t>професією</a:t>
            </a:r>
            <a:r>
              <a:rPr lang="ru-RU" sz="3200" b="1" dirty="0"/>
              <a:t> </a:t>
            </a:r>
            <a:r>
              <a:rPr lang="ru-RU" sz="3200" b="1" dirty="0" err="1"/>
              <a:t>хотіли</a:t>
            </a:r>
            <a:r>
              <a:rPr lang="ru-RU" sz="3200" b="1" dirty="0"/>
              <a:t> б </a:t>
            </a:r>
            <a:r>
              <a:rPr lang="ru-RU" sz="3200" b="1" dirty="0" err="1"/>
              <a:t>оволодіти</a:t>
            </a:r>
            <a:r>
              <a:rPr lang="ru-RU" sz="3200" b="1" dirty="0"/>
              <a:t>? __________________________________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В </a:t>
            </a:r>
            <a:r>
              <a:rPr lang="ru-RU" sz="3200" b="1" dirty="0" err="1"/>
              <a:t>якій</a:t>
            </a:r>
            <a:r>
              <a:rPr lang="ru-RU" sz="3200" b="1" dirty="0"/>
              <a:t> </a:t>
            </a:r>
            <a:r>
              <a:rPr lang="ru-RU" sz="3200" b="1" dirty="0" err="1"/>
              <a:t>сфері</a:t>
            </a:r>
            <a:r>
              <a:rPr lang="ru-RU" sz="3200" b="1" dirty="0"/>
              <a:t> Ви </a:t>
            </a:r>
            <a:r>
              <a:rPr lang="ru-RU" sz="3200" b="1" dirty="0" err="1"/>
              <a:t>хотіли</a:t>
            </a:r>
            <a:r>
              <a:rPr lang="ru-RU" sz="3200" b="1" dirty="0"/>
              <a:t> б </a:t>
            </a:r>
            <a:r>
              <a:rPr lang="ru-RU" sz="3200" b="1" dirty="0" err="1"/>
              <a:t>реалізувати</a:t>
            </a:r>
            <a:r>
              <a:rPr lang="ru-RU" sz="3200" b="1" dirty="0"/>
              <a:t> себе в </a:t>
            </a:r>
            <a:r>
              <a:rPr lang="ru-RU" sz="3200" b="1" dirty="0" err="1"/>
              <a:t>майбутньому</a:t>
            </a:r>
            <a:r>
              <a:rPr lang="ru-RU" sz="3200" b="1" dirty="0"/>
              <a:t> (</a:t>
            </a:r>
            <a:r>
              <a:rPr lang="ru-RU" sz="3200" b="1" dirty="0" err="1"/>
              <a:t>політика</a:t>
            </a:r>
            <a:r>
              <a:rPr lang="ru-RU" sz="3200" b="1" dirty="0"/>
              <a:t>, наука, </a:t>
            </a:r>
            <a:r>
              <a:rPr lang="ru-RU" sz="3200" b="1" dirty="0" err="1"/>
              <a:t>бізнес</a:t>
            </a:r>
            <a:r>
              <a:rPr lang="ru-RU" sz="3200" b="1" dirty="0"/>
              <a:t>, </a:t>
            </a:r>
            <a:r>
              <a:rPr lang="ru-RU" sz="3200" b="1" dirty="0" err="1"/>
              <a:t>інше</a:t>
            </a:r>
            <a:r>
              <a:rPr lang="ru-RU" sz="3200" b="1" dirty="0"/>
              <a:t>)? ______________________________________________________ </a:t>
            </a:r>
          </a:p>
          <a:p>
            <a:pPr>
              <a:spcBef>
                <a:spcPts val="0"/>
              </a:spcBef>
            </a:pPr>
            <a:r>
              <a:rPr lang="ru-RU" sz="3200" b="1" dirty="0"/>
              <a:t>_______________________________________________________________</a:t>
            </a:r>
          </a:p>
          <a:p>
            <a:pPr>
              <a:spcBef>
                <a:spcPts val="0"/>
              </a:spcBef>
            </a:pPr>
            <a:endParaRPr lang="ru-RU" sz="3200" b="1" dirty="0"/>
          </a:p>
          <a:p>
            <a:pPr>
              <a:spcBef>
                <a:spcPts val="0"/>
              </a:spcBef>
            </a:pPr>
            <a:r>
              <a:rPr lang="ru-RU" sz="3200" b="1" dirty="0" err="1"/>
              <a:t>Які</a:t>
            </a:r>
            <a:r>
              <a:rPr lang="ru-RU" sz="3200" b="1" dirty="0"/>
              <a:t> </a:t>
            </a:r>
            <a:r>
              <a:rPr lang="ru-RU" sz="3200" b="1" dirty="0" err="1"/>
              <a:t>побажання</a:t>
            </a:r>
            <a:r>
              <a:rPr lang="ru-RU" sz="3200" b="1" dirty="0"/>
              <a:t> Ви </a:t>
            </a:r>
            <a:r>
              <a:rPr lang="ru-RU" sz="3200" b="1" dirty="0" err="1"/>
              <a:t>маєте</a:t>
            </a:r>
            <a:r>
              <a:rPr lang="ru-RU" sz="3200" b="1" dirty="0"/>
              <a:t> </a:t>
            </a:r>
            <a:r>
              <a:rPr lang="ru-RU" sz="3200" b="1" dirty="0" err="1"/>
              <a:t>щодо</a:t>
            </a:r>
            <a:r>
              <a:rPr lang="ru-RU" sz="3200" b="1" dirty="0"/>
              <a:t> </a:t>
            </a:r>
            <a:r>
              <a:rPr lang="ru-RU" sz="3200" b="1" dirty="0" err="1"/>
              <a:t>діяльності</a:t>
            </a:r>
            <a:r>
              <a:rPr lang="ru-RU" sz="3200" b="1" dirty="0"/>
              <a:t> МАН та </a:t>
            </a:r>
            <a:r>
              <a:rPr lang="ru-RU" sz="3200" b="1" dirty="0" err="1"/>
              <a:t>процедури</a:t>
            </a:r>
            <a:r>
              <a:rPr lang="ru-RU" sz="3200" b="1" dirty="0"/>
              <a:t> </a:t>
            </a:r>
            <a:r>
              <a:rPr lang="ru-RU" sz="3200" b="1" dirty="0" err="1"/>
              <a:t>проведення</a:t>
            </a:r>
            <a:r>
              <a:rPr lang="ru-RU" sz="3200" b="1" dirty="0"/>
              <a:t> конкурсу-</a:t>
            </a:r>
            <a:r>
              <a:rPr lang="ru-RU" sz="3200" b="1" dirty="0" err="1"/>
              <a:t>захисту</a:t>
            </a:r>
            <a:r>
              <a:rPr lang="ru-RU" sz="3200" b="1" dirty="0"/>
              <a:t> </a:t>
            </a:r>
            <a:r>
              <a:rPr lang="ru-RU" sz="3200" b="1" dirty="0" err="1"/>
              <a:t>науково-дослідницьких</a:t>
            </a:r>
            <a:r>
              <a:rPr lang="ru-RU" sz="3200" b="1" dirty="0"/>
              <a:t> </a:t>
            </a:r>
            <a:r>
              <a:rPr lang="ru-RU" sz="3200" b="1" dirty="0" err="1"/>
              <a:t>робіт</a:t>
            </a:r>
            <a:r>
              <a:rPr lang="ru-RU" sz="3200" b="1" dirty="0"/>
              <a:t>? ________________________</a:t>
            </a:r>
          </a:p>
          <a:p>
            <a:pPr>
              <a:spcBef>
                <a:spcPts val="0"/>
              </a:spcBef>
            </a:pPr>
            <a:endParaRPr lang="ru-RU" sz="5600" b="1" dirty="0"/>
          </a:p>
        </p:txBody>
      </p:sp>
    </p:spTree>
    <p:extLst>
      <p:ext uri="{BB962C8B-B14F-4D97-AF65-F5344CB8AC3E}">
        <p14:creationId xmlns:p14="http://schemas.microsoft.com/office/powerpoint/2010/main" val="60832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Програма</a:t>
            </a:r>
            <a:r>
              <a:rPr lang="ru-RU" dirty="0"/>
              <a:t> Конкурсу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/>
              <a:t>Конкурс проводиться за такими </a:t>
            </a:r>
            <a:r>
              <a:rPr lang="ru-RU" b="1" dirty="0" err="1"/>
              <a:t>розділами</a:t>
            </a:r>
            <a:r>
              <a:rPr lang="ru-RU" b="1" dirty="0"/>
              <a:t>:</a:t>
            </a:r>
          </a:p>
          <a:p>
            <a:pPr algn="just"/>
            <a:r>
              <a:rPr lang="ru-RU" dirty="0" err="1"/>
              <a:t>заочне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науково-дослідницьких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базових</a:t>
            </a:r>
            <a:r>
              <a:rPr lang="ru-RU" dirty="0"/>
              <a:t> </a:t>
            </a:r>
            <a:r>
              <a:rPr lang="ru-RU" dirty="0" err="1"/>
              <a:t>дисциплін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науково-дослідницьких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449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err="1" smtClean="0"/>
              <a:t>Заочне</a:t>
            </a:r>
            <a:r>
              <a:rPr lang="ru-RU" b="1" dirty="0" smtClean="0"/>
              <a:t> </a:t>
            </a:r>
            <a:r>
              <a:rPr lang="ru-RU" b="1" dirty="0" err="1"/>
              <a:t>оцінювання</a:t>
            </a:r>
            <a:r>
              <a:rPr lang="ru-RU" b="1" dirty="0"/>
              <a:t> </a:t>
            </a:r>
            <a:r>
              <a:rPr lang="ru-RU" b="1" dirty="0" err="1"/>
              <a:t>науково-дослідницьких</a:t>
            </a:r>
            <a:r>
              <a:rPr lang="ru-RU" b="1" dirty="0"/>
              <a:t> </a:t>
            </a:r>
            <a:r>
              <a:rPr lang="ru-RU" b="1" dirty="0" err="1"/>
              <a:t>робіт</a:t>
            </a:r>
            <a:r>
              <a:rPr lang="ru-RU" b="1" dirty="0"/>
              <a:t> </a:t>
            </a:r>
            <a:r>
              <a:rPr lang="ru-RU" b="1" dirty="0" err="1"/>
              <a:t>здійснюється</a:t>
            </a:r>
            <a:r>
              <a:rPr lang="ru-RU" b="1" dirty="0"/>
              <a:t> членами </a:t>
            </a:r>
            <a:r>
              <a:rPr lang="ru-RU" b="1" dirty="0" err="1"/>
              <a:t>журі</a:t>
            </a:r>
            <a:r>
              <a:rPr lang="ru-RU" b="1" dirty="0"/>
              <a:t> на предмет </a:t>
            </a:r>
            <a:r>
              <a:rPr lang="ru-RU" b="1" dirty="0" err="1"/>
              <a:t>дотримання</a:t>
            </a:r>
            <a:r>
              <a:rPr lang="ru-RU" b="1" dirty="0"/>
              <a:t> </a:t>
            </a:r>
            <a:r>
              <a:rPr lang="ru-RU" b="1" dirty="0" err="1"/>
              <a:t>учасниками</a:t>
            </a:r>
            <a:r>
              <a:rPr lang="ru-RU" b="1" dirty="0"/>
              <a:t> </a:t>
            </a:r>
            <a:r>
              <a:rPr lang="ru-RU" b="1" dirty="0" err="1"/>
              <a:t>Вимог</a:t>
            </a:r>
            <a:r>
              <a:rPr lang="ru-RU" b="1" dirty="0"/>
              <a:t> </a:t>
            </a:r>
            <a:r>
              <a:rPr lang="ru-RU" b="1" dirty="0" err="1"/>
              <a:t>щодо</a:t>
            </a:r>
            <a:r>
              <a:rPr lang="ru-RU" b="1" dirty="0"/>
              <a:t> </a:t>
            </a:r>
            <a:r>
              <a:rPr lang="ru-RU" b="1" dirty="0" err="1"/>
              <a:t>написання</a:t>
            </a:r>
            <a:r>
              <a:rPr lang="ru-RU" b="1" dirty="0"/>
              <a:t>, </a:t>
            </a:r>
            <a:r>
              <a:rPr lang="ru-RU" b="1" dirty="0" err="1"/>
              <a:t>оформлення</a:t>
            </a:r>
            <a:r>
              <a:rPr lang="ru-RU" b="1" dirty="0"/>
              <a:t> та </a:t>
            </a:r>
            <a:r>
              <a:rPr lang="ru-RU" b="1" dirty="0" err="1"/>
              <a:t>представлення</a:t>
            </a:r>
            <a:r>
              <a:rPr lang="ru-RU" b="1" dirty="0"/>
              <a:t> </a:t>
            </a:r>
            <a:r>
              <a:rPr lang="ru-RU" b="1" dirty="0" err="1"/>
              <a:t>учнівських</a:t>
            </a:r>
            <a:r>
              <a:rPr lang="ru-RU" b="1" dirty="0"/>
              <a:t> </a:t>
            </a:r>
            <a:r>
              <a:rPr lang="ru-RU" b="1" dirty="0" err="1"/>
              <a:t>науково-дослідницьких</a:t>
            </a:r>
            <a:r>
              <a:rPr lang="ru-RU" b="1" dirty="0"/>
              <a:t> </a:t>
            </a:r>
            <a:r>
              <a:rPr lang="ru-RU" b="1" dirty="0" err="1"/>
              <a:t>робіт</a:t>
            </a:r>
            <a:r>
              <a:rPr lang="ru-RU" b="1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Заочне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232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7" cy="453650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Оцінювання</a:t>
            </a:r>
            <a:r>
              <a:rPr lang="ru-RU" b="1" dirty="0" smtClean="0"/>
              <a:t> </a:t>
            </a:r>
            <a:r>
              <a:rPr lang="ru-RU" b="1" dirty="0" err="1"/>
              <a:t>навчальних</a:t>
            </a:r>
            <a:r>
              <a:rPr lang="ru-RU" b="1" dirty="0"/>
              <a:t> </a:t>
            </a:r>
            <a:r>
              <a:rPr lang="ru-RU" b="1" dirty="0" err="1"/>
              <a:t>досягнень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базових</a:t>
            </a:r>
            <a:r>
              <a:rPr lang="ru-RU" b="1" dirty="0"/>
              <a:t> </a:t>
            </a:r>
            <a:r>
              <a:rPr lang="ru-RU" b="1" dirty="0" err="1"/>
              <a:t>дисциплін</a:t>
            </a:r>
            <a:r>
              <a:rPr lang="ru-RU" b="1" dirty="0"/>
              <a:t> </a:t>
            </a:r>
            <a:r>
              <a:rPr lang="ru-RU" b="1" dirty="0" err="1"/>
              <a:t>здійснюється</a:t>
            </a:r>
            <a:r>
              <a:rPr lang="ru-RU" b="1" dirty="0"/>
              <a:t> у </a:t>
            </a:r>
            <a:r>
              <a:rPr lang="ru-RU" b="1" dirty="0" err="1"/>
              <a:t>формі</a:t>
            </a:r>
            <a:r>
              <a:rPr lang="ru-RU" b="1" dirty="0"/>
              <a:t> </a:t>
            </a:r>
            <a:r>
              <a:rPr lang="ru-RU" b="1" dirty="0" err="1"/>
              <a:t>контрольної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b="1" dirty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Оцінювання</a:t>
            </a:r>
            <a:r>
              <a:rPr lang="ru-RU" b="1" dirty="0" smtClean="0"/>
              <a:t> </a:t>
            </a:r>
            <a:r>
              <a:rPr lang="ru-RU" b="1" dirty="0" err="1"/>
              <a:t>навчальних</a:t>
            </a:r>
            <a:r>
              <a:rPr lang="ru-RU" b="1" dirty="0"/>
              <a:t> </a:t>
            </a:r>
            <a:r>
              <a:rPr lang="ru-RU" b="1" dirty="0" err="1"/>
              <a:t>досягнень</a:t>
            </a:r>
            <a:r>
              <a:rPr lang="ru-RU" b="1" dirty="0"/>
              <a:t> </a:t>
            </a:r>
            <a:r>
              <a:rPr lang="ru-RU" b="1" dirty="0" err="1"/>
              <a:t>учасників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базових</a:t>
            </a:r>
            <a:r>
              <a:rPr lang="ru-RU" b="1" dirty="0"/>
              <a:t> </a:t>
            </a:r>
            <a:r>
              <a:rPr lang="ru-RU" b="1" dirty="0" err="1"/>
              <a:t>дисциплін</a:t>
            </a:r>
            <a:r>
              <a:rPr lang="ru-RU" b="1" dirty="0"/>
              <a:t> </a:t>
            </a:r>
            <a:r>
              <a:rPr lang="ru-RU" b="1" dirty="0" err="1"/>
              <a:t>передбачає</a:t>
            </a:r>
            <a:r>
              <a:rPr lang="ru-RU" b="1" dirty="0"/>
              <a:t> </a:t>
            </a:r>
            <a:r>
              <a:rPr lang="ru-RU" b="1" dirty="0" err="1"/>
              <a:t>виконання</a:t>
            </a:r>
            <a:r>
              <a:rPr lang="ru-RU" b="1" dirty="0"/>
              <a:t> </a:t>
            </a:r>
            <a:r>
              <a:rPr lang="ru-RU" b="1" dirty="0" err="1"/>
              <a:t>завдань</a:t>
            </a:r>
            <a:r>
              <a:rPr lang="ru-RU" b="1" dirty="0"/>
              <a:t> за </a:t>
            </a:r>
            <a:r>
              <a:rPr lang="ru-RU" b="1" dirty="0" err="1"/>
              <a:t>трьома</a:t>
            </a:r>
            <a:r>
              <a:rPr lang="ru-RU" b="1" dirty="0"/>
              <a:t> </a:t>
            </a:r>
            <a:r>
              <a:rPr lang="ru-RU" b="1" dirty="0" err="1"/>
              <a:t>рівнями</a:t>
            </a:r>
            <a:r>
              <a:rPr lang="ru-RU" b="1" dirty="0"/>
              <a:t> </a:t>
            </a:r>
            <a:r>
              <a:rPr lang="ru-RU" b="1" dirty="0" err="1"/>
              <a:t>складності</a:t>
            </a:r>
            <a:r>
              <a:rPr lang="ru-RU" b="1" dirty="0"/>
              <a:t>.</a:t>
            </a:r>
          </a:p>
          <a:p>
            <a:pPr algn="just"/>
            <a:endParaRPr lang="ru-RU" b="1" dirty="0"/>
          </a:p>
          <a:p>
            <a:pPr marL="0" indent="0" algn="just">
              <a:buNone/>
            </a:pPr>
            <a:r>
              <a:rPr lang="ru-RU" b="1" dirty="0" smtClean="0"/>
              <a:t>	У </a:t>
            </a:r>
            <a:r>
              <a:rPr lang="ru-RU" b="1" dirty="0" err="1"/>
              <a:t>наукових</a:t>
            </a:r>
            <a:r>
              <a:rPr lang="ru-RU" b="1" dirty="0"/>
              <a:t> </a:t>
            </a:r>
            <a:r>
              <a:rPr lang="ru-RU" b="1" dirty="0" err="1"/>
              <a:t>відділеннях</a:t>
            </a:r>
            <a:r>
              <a:rPr lang="ru-RU" b="1" dirty="0"/>
              <a:t> математики, </a:t>
            </a:r>
            <a:r>
              <a:rPr lang="ru-RU" b="1" dirty="0" err="1"/>
              <a:t>фізики</a:t>
            </a:r>
            <a:r>
              <a:rPr lang="ru-RU" b="1" dirty="0"/>
              <a:t> та </a:t>
            </a:r>
            <a:r>
              <a:rPr lang="ru-RU" b="1" dirty="0" err="1"/>
              <a:t>астрономії</a:t>
            </a:r>
            <a:r>
              <a:rPr lang="ru-RU" b="1" dirty="0"/>
              <a:t>, </a:t>
            </a:r>
            <a:r>
              <a:rPr lang="ru-RU" b="1" dirty="0" err="1"/>
              <a:t>економіки</a:t>
            </a:r>
            <a:r>
              <a:rPr lang="ru-RU" b="1" dirty="0"/>
              <a:t>, </a:t>
            </a:r>
            <a:r>
              <a:rPr lang="ru-RU" b="1" dirty="0" err="1"/>
              <a:t>технічних</a:t>
            </a:r>
            <a:r>
              <a:rPr lang="ru-RU" b="1" dirty="0"/>
              <a:t>, </a:t>
            </a:r>
            <a:r>
              <a:rPr lang="ru-RU" b="1" dirty="0" err="1"/>
              <a:t>комп’ютерних</a:t>
            </a:r>
            <a:r>
              <a:rPr lang="ru-RU" b="1" dirty="0"/>
              <a:t> наук, </a:t>
            </a:r>
            <a:r>
              <a:rPr lang="ru-RU" b="1" dirty="0" err="1"/>
              <a:t>хімії</a:t>
            </a:r>
            <a:r>
              <a:rPr lang="ru-RU" b="1" dirty="0"/>
              <a:t> та </a:t>
            </a:r>
            <a:r>
              <a:rPr lang="ru-RU" b="1" dirty="0" err="1"/>
              <a:t>біології</a:t>
            </a:r>
            <a:r>
              <a:rPr lang="ru-RU" b="1" dirty="0"/>
              <a:t>, наук про Землю, </a:t>
            </a:r>
            <a:r>
              <a:rPr lang="ru-RU" b="1" dirty="0" err="1"/>
              <a:t>екології</a:t>
            </a:r>
            <a:r>
              <a:rPr lang="ru-RU" b="1" dirty="0"/>
              <a:t> та </a:t>
            </a:r>
            <a:r>
              <a:rPr lang="ru-RU" b="1" dirty="0" err="1"/>
              <a:t>аграрних</a:t>
            </a:r>
            <a:r>
              <a:rPr lang="ru-RU" b="1" dirty="0"/>
              <a:t> наук </a:t>
            </a:r>
            <a:r>
              <a:rPr lang="ru-RU" b="1" dirty="0" err="1"/>
              <a:t>учасники</a:t>
            </a:r>
            <a:r>
              <a:rPr lang="ru-RU" b="1" dirty="0"/>
              <a:t> </a:t>
            </a:r>
            <a:r>
              <a:rPr lang="ru-RU" b="1" dirty="0" err="1"/>
              <a:t>виконують</a:t>
            </a:r>
            <a:r>
              <a:rPr lang="ru-RU" b="1" dirty="0"/>
              <a:t> 7 </a:t>
            </a:r>
            <a:r>
              <a:rPr lang="ru-RU" b="1" dirty="0" err="1"/>
              <a:t>завдань</a:t>
            </a:r>
            <a:r>
              <a:rPr lang="ru-RU" b="1" dirty="0"/>
              <a:t>:</a:t>
            </a:r>
          </a:p>
          <a:p>
            <a:pPr algn="just"/>
            <a:r>
              <a:rPr lang="ru-RU" b="1" dirty="0"/>
              <a:t>І </a:t>
            </a:r>
            <a:r>
              <a:rPr lang="ru-RU" b="1" dirty="0" err="1"/>
              <a:t>рівень</a:t>
            </a:r>
            <a:r>
              <a:rPr lang="ru-RU" b="1" dirty="0"/>
              <a:t> - 3 </a:t>
            </a:r>
            <a:r>
              <a:rPr lang="ru-RU" b="1" dirty="0" err="1"/>
              <a:t>завдання</a:t>
            </a:r>
            <a:r>
              <a:rPr lang="ru-RU" b="1" dirty="0"/>
              <a:t>;</a:t>
            </a:r>
          </a:p>
          <a:p>
            <a:pPr algn="just"/>
            <a:r>
              <a:rPr lang="ru-RU" b="1" dirty="0"/>
              <a:t>ІІ </a:t>
            </a:r>
            <a:r>
              <a:rPr lang="ru-RU" b="1" dirty="0" err="1"/>
              <a:t>рівень</a:t>
            </a:r>
            <a:r>
              <a:rPr lang="ru-RU" b="1" dirty="0"/>
              <a:t> - 2 </a:t>
            </a:r>
            <a:r>
              <a:rPr lang="ru-RU" b="1" dirty="0" err="1"/>
              <a:t>завдання</a:t>
            </a:r>
            <a:r>
              <a:rPr lang="ru-RU" b="1" dirty="0"/>
              <a:t>;</a:t>
            </a:r>
          </a:p>
          <a:p>
            <a:pPr algn="just"/>
            <a:r>
              <a:rPr lang="ru-RU" b="1" dirty="0"/>
              <a:t>ІІІ </a:t>
            </a:r>
            <a:r>
              <a:rPr lang="ru-RU" b="1" dirty="0" err="1"/>
              <a:t>рівень</a:t>
            </a:r>
            <a:r>
              <a:rPr lang="ru-RU" b="1" dirty="0"/>
              <a:t> - 2 </a:t>
            </a:r>
            <a:r>
              <a:rPr lang="ru-RU" b="1" dirty="0" err="1"/>
              <a:t>завдання</a:t>
            </a:r>
            <a:r>
              <a:rPr lang="ru-RU" b="1" dirty="0"/>
              <a:t>.</a:t>
            </a:r>
          </a:p>
          <a:p>
            <a:pPr algn="just"/>
            <a:endParaRPr lang="ru-RU" b="1" dirty="0"/>
          </a:p>
          <a:p>
            <a:pPr marL="0" indent="0" algn="just">
              <a:buNone/>
            </a:pPr>
            <a:r>
              <a:rPr lang="ru-RU" b="1" dirty="0" smtClean="0"/>
              <a:t>	У </a:t>
            </a:r>
            <a:r>
              <a:rPr lang="ru-RU" b="1" dirty="0" err="1"/>
              <a:t>наукових</a:t>
            </a:r>
            <a:r>
              <a:rPr lang="ru-RU" b="1" dirty="0"/>
              <a:t> </a:t>
            </a:r>
            <a:r>
              <a:rPr lang="ru-RU" b="1" dirty="0" err="1"/>
              <a:t>відділеннях</a:t>
            </a:r>
            <a:r>
              <a:rPr lang="ru-RU" b="1" dirty="0"/>
              <a:t> </a:t>
            </a:r>
            <a:r>
              <a:rPr lang="ru-RU" b="1" dirty="0" err="1"/>
              <a:t>історії</a:t>
            </a:r>
            <a:r>
              <a:rPr lang="ru-RU" b="1" dirty="0"/>
              <a:t>, </a:t>
            </a:r>
            <a:r>
              <a:rPr lang="ru-RU" b="1" dirty="0" err="1"/>
              <a:t>філософії</a:t>
            </a:r>
            <a:r>
              <a:rPr lang="ru-RU" b="1" dirty="0"/>
              <a:t> та </a:t>
            </a:r>
            <a:r>
              <a:rPr lang="ru-RU" b="1" dirty="0" err="1"/>
              <a:t>суспільствознавства</a:t>
            </a:r>
            <a:r>
              <a:rPr lang="ru-RU" b="1" dirty="0"/>
              <a:t>, </a:t>
            </a:r>
            <a:r>
              <a:rPr lang="ru-RU" b="1" dirty="0" err="1"/>
              <a:t>літературознавства</a:t>
            </a:r>
            <a:r>
              <a:rPr lang="ru-RU" b="1" dirty="0"/>
              <a:t>, фольклористики та </a:t>
            </a:r>
            <a:r>
              <a:rPr lang="ru-RU" b="1" dirty="0" err="1"/>
              <a:t>мистецтвознавства</a:t>
            </a:r>
            <a:r>
              <a:rPr lang="ru-RU" b="1" dirty="0"/>
              <a:t>, </a:t>
            </a:r>
            <a:r>
              <a:rPr lang="ru-RU" b="1" dirty="0" err="1"/>
              <a:t>мовознавства</a:t>
            </a:r>
            <a:r>
              <a:rPr lang="ru-RU" b="1" dirty="0"/>
              <a:t> </a:t>
            </a:r>
            <a:r>
              <a:rPr lang="ru-RU" b="1" dirty="0" err="1"/>
              <a:t>учасники</a:t>
            </a:r>
            <a:r>
              <a:rPr lang="ru-RU" b="1" dirty="0"/>
              <a:t> </a:t>
            </a:r>
            <a:r>
              <a:rPr lang="ru-RU" b="1" dirty="0" err="1"/>
              <a:t>виконують</a:t>
            </a:r>
            <a:r>
              <a:rPr lang="ru-RU" b="1" dirty="0"/>
              <a:t> 9 </a:t>
            </a:r>
            <a:r>
              <a:rPr lang="ru-RU" b="1" dirty="0" err="1"/>
              <a:t>завдань</a:t>
            </a:r>
            <a:r>
              <a:rPr lang="ru-RU" b="1" dirty="0"/>
              <a:t>:</a:t>
            </a:r>
          </a:p>
          <a:p>
            <a:pPr algn="just"/>
            <a:r>
              <a:rPr lang="ru-RU" b="1" dirty="0"/>
              <a:t>І </a:t>
            </a:r>
            <a:r>
              <a:rPr lang="ru-RU" b="1" dirty="0" err="1"/>
              <a:t>рівень</a:t>
            </a:r>
            <a:r>
              <a:rPr lang="ru-RU" b="1" dirty="0"/>
              <a:t> - 4 </a:t>
            </a:r>
            <a:r>
              <a:rPr lang="ru-RU" b="1" dirty="0" err="1"/>
              <a:t>завдання</a:t>
            </a:r>
            <a:r>
              <a:rPr lang="ru-RU" b="1" dirty="0"/>
              <a:t>;</a:t>
            </a:r>
          </a:p>
          <a:p>
            <a:pPr algn="just"/>
            <a:r>
              <a:rPr lang="ru-RU" b="1" dirty="0"/>
              <a:t>ІІ </a:t>
            </a:r>
            <a:r>
              <a:rPr lang="ru-RU" b="1" dirty="0" err="1"/>
              <a:t>рівень</a:t>
            </a:r>
            <a:r>
              <a:rPr lang="ru-RU" b="1" dirty="0"/>
              <a:t> - 3 </a:t>
            </a:r>
            <a:r>
              <a:rPr lang="ru-RU" b="1" dirty="0" err="1"/>
              <a:t>завдання</a:t>
            </a:r>
            <a:r>
              <a:rPr lang="ru-RU" b="1" dirty="0"/>
              <a:t>;</a:t>
            </a:r>
          </a:p>
          <a:p>
            <a:pPr algn="just"/>
            <a:r>
              <a:rPr lang="ru-RU" b="1" dirty="0"/>
              <a:t>ІІІ </a:t>
            </a:r>
            <a:r>
              <a:rPr lang="ru-RU" b="1" dirty="0" err="1"/>
              <a:t>рівень</a:t>
            </a:r>
            <a:r>
              <a:rPr lang="ru-RU" b="1" dirty="0"/>
              <a:t> - 2 </a:t>
            </a:r>
            <a:r>
              <a:rPr lang="ru-RU" b="1" dirty="0" err="1"/>
              <a:t>завдання</a:t>
            </a:r>
            <a:r>
              <a:rPr lang="ru-RU" b="1" dirty="0"/>
              <a:t>.</a:t>
            </a:r>
          </a:p>
          <a:p>
            <a:pPr algn="just"/>
            <a:endParaRPr lang="ru-RU" b="1" dirty="0"/>
          </a:p>
          <a:p>
            <a:pPr marL="0" indent="0" algn="just">
              <a:buNone/>
            </a:pPr>
            <a:r>
              <a:rPr lang="ru-RU" b="1" dirty="0" smtClean="0"/>
              <a:t>	На </a:t>
            </a:r>
            <a:r>
              <a:rPr lang="ru-RU" b="1" dirty="0" err="1"/>
              <a:t>виконання</a:t>
            </a:r>
            <a:r>
              <a:rPr lang="ru-RU" b="1" dirty="0"/>
              <a:t> </a:t>
            </a:r>
            <a:r>
              <a:rPr lang="ru-RU" b="1" dirty="0" err="1"/>
              <a:t>завдань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базових</a:t>
            </a:r>
            <a:r>
              <a:rPr lang="ru-RU" b="1" dirty="0"/>
              <a:t> </a:t>
            </a:r>
            <a:r>
              <a:rPr lang="ru-RU" b="1" dirty="0" err="1"/>
              <a:t>дисциплін</a:t>
            </a:r>
            <a:r>
              <a:rPr lang="ru-RU" b="1" dirty="0"/>
              <a:t> </a:t>
            </a:r>
            <a:r>
              <a:rPr lang="ru-RU" b="1" dirty="0" err="1"/>
              <a:t>учасникам</a:t>
            </a:r>
            <a:r>
              <a:rPr lang="ru-RU" b="1" dirty="0"/>
              <a:t> </a:t>
            </a:r>
            <a:r>
              <a:rPr lang="ru-RU" b="1" dirty="0" err="1"/>
              <a:t>відводиться</a:t>
            </a:r>
            <a:r>
              <a:rPr lang="ru-RU" b="1" dirty="0"/>
              <a:t> три </a:t>
            </a:r>
            <a:r>
              <a:rPr lang="ru-RU" b="1" dirty="0" err="1"/>
              <a:t>астрономічних</a:t>
            </a:r>
            <a:r>
              <a:rPr lang="ru-RU" b="1" dirty="0"/>
              <a:t> </a:t>
            </a:r>
            <a:r>
              <a:rPr lang="ru-RU" b="1" dirty="0" err="1"/>
              <a:t>години</a:t>
            </a:r>
            <a:r>
              <a:rPr lang="ru-RU" b="1" dirty="0"/>
              <a:t>. </a:t>
            </a:r>
          </a:p>
          <a:p>
            <a:pPr algn="just"/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базових</a:t>
            </a:r>
            <a:r>
              <a:rPr lang="ru-RU" dirty="0"/>
              <a:t> </a:t>
            </a:r>
            <a:r>
              <a:rPr lang="ru-RU" dirty="0" err="1"/>
              <a:t>дисциплін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652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3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Захист</a:t>
            </a:r>
            <a:r>
              <a:rPr lang="ru-RU" b="1" dirty="0" smtClean="0"/>
              <a:t> </a:t>
            </a:r>
            <a:r>
              <a:rPr lang="ru-RU" b="1" dirty="0" err="1"/>
              <a:t>науково-дослідницьких</a:t>
            </a:r>
            <a:r>
              <a:rPr lang="ru-RU" b="1" dirty="0"/>
              <a:t> </a:t>
            </a:r>
            <a:r>
              <a:rPr lang="ru-RU" b="1" dirty="0" err="1"/>
              <a:t>робіт</a:t>
            </a:r>
            <a:r>
              <a:rPr lang="ru-RU" b="1" dirty="0"/>
              <a:t> </a:t>
            </a:r>
            <a:r>
              <a:rPr lang="ru-RU" b="1" dirty="0" err="1"/>
              <a:t>здійснюється</a:t>
            </a:r>
            <a:r>
              <a:rPr lang="ru-RU" b="1" dirty="0"/>
              <a:t> </a:t>
            </a:r>
            <a:r>
              <a:rPr lang="ru-RU" b="1" dirty="0" err="1"/>
              <a:t>відповідно</a:t>
            </a:r>
            <a:r>
              <a:rPr lang="ru-RU" b="1" dirty="0"/>
              <a:t> до </a:t>
            </a:r>
            <a:r>
              <a:rPr lang="ru-RU" b="1" dirty="0" err="1"/>
              <a:t>програм</a:t>
            </a:r>
            <a:r>
              <a:rPr lang="ru-RU" b="1" dirty="0"/>
              <a:t> </a:t>
            </a:r>
            <a:r>
              <a:rPr lang="ru-RU" b="1" dirty="0" err="1"/>
              <a:t>проведення</a:t>
            </a:r>
            <a:r>
              <a:rPr lang="ru-RU" b="1" dirty="0"/>
              <a:t> І та ІІ </a:t>
            </a:r>
            <a:r>
              <a:rPr lang="ru-RU" b="1" dirty="0" err="1"/>
              <a:t>етапів</a:t>
            </a:r>
            <a:r>
              <a:rPr lang="ru-RU" b="1" dirty="0"/>
              <a:t> Конкурсу.</a:t>
            </a:r>
          </a:p>
          <a:p>
            <a:pPr marL="0" indent="0">
              <a:buNone/>
            </a:pPr>
            <a:r>
              <a:rPr lang="ru-RU" b="1" dirty="0" smtClean="0"/>
              <a:t>	Порядок </a:t>
            </a:r>
            <a:r>
              <a:rPr lang="ru-RU" b="1" dirty="0" err="1"/>
              <a:t>захисту</a:t>
            </a:r>
            <a:r>
              <a:rPr lang="ru-RU" b="1" dirty="0"/>
              <a:t> </a:t>
            </a:r>
            <a:r>
              <a:rPr lang="ru-RU" b="1" dirty="0" err="1"/>
              <a:t>визначається</a:t>
            </a:r>
            <a:r>
              <a:rPr lang="ru-RU" b="1" dirty="0"/>
              <a:t> </a:t>
            </a:r>
            <a:r>
              <a:rPr lang="ru-RU" b="1" dirty="0" err="1"/>
              <a:t>журі</a:t>
            </a:r>
            <a:r>
              <a:rPr lang="ru-RU" b="1" dirty="0"/>
              <a:t> за </a:t>
            </a:r>
            <a:r>
              <a:rPr lang="ru-RU" b="1" dirty="0" err="1"/>
              <a:t>підсумками</a:t>
            </a:r>
            <a:r>
              <a:rPr lang="ru-RU" b="1" dirty="0"/>
              <a:t> заочного </a:t>
            </a:r>
            <a:r>
              <a:rPr lang="ru-RU" b="1" dirty="0" err="1"/>
              <a:t>оцінювання</a:t>
            </a:r>
            <a:r>
              <a:rPr lang="ru-RU" b="1" dirty="0"/>
              <a:t> </a:t>
            </a:r>
            <a:r>
              <a:rPr lang="ru-RU" b="1" dirty="0" err="1"/>
              <a:t>науково-дослідницьких</a:t>
            </a:r>
            <a:r>
              <a:rPr lang="ru-RU" b="1" dirty="0"/>
              <a:t> </a:t>
            </a:r>
            <a:r>
              <a:rPr lang="ru-RU" b="1" dirty="0" err="1"/>
              <a:t>робіт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 smtClean="0"/>
              <a:t>	Для </a:t>
            </a:r>
            <a:r>
              <a:rPr lang="ru-RU" b="1" dirty="0" err="1"/>
              <a:t>захисту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b="1" dirty="0"/>
              <a:t> </a:t>
            </a:r>
            <a:r>
              <a:rPr lang="ru-RU" b="1" dirty="0" err="1"/>
              <a:t>учаснику</a:t>
            </a:r>
            <a:r>
              <a:rPr lang="ru-RU" b="1" dirty="0"/>
              <a:t> </a:t>
            </a:r>
            <a:r>
              <a:rPr lang="ru-RU" b="1" dirty="0" err="1"/>
              <a:t>надається</a:t>
            </a:r>
            <a:r>
              <a:rPr lang="ru-RU" b="1" dirty="0"/>
              <a:t> до 10 </a:t>
            </a:r>
            <a:r>
              <a:rPr lang="ru-RU" b="1" dirty="0" err="1"/>
              <a:t>хвилин</a:t>
            </a:r>
            <a:r>
              <a:rPr lang="ru-RU" b="1" dirty="0"/>
              <a:t>, для </a:t>
            </a:r>
            <a:r>
              <a:rPr lang="ru-RU" b="1" dirty="0" err="1"/>
              <a:t>відповіді</a:t>
            </a:r>
            <a:r>
              <a:rPr lang="ru-RU" b="1" dirty="0"/>
              <a:t> на </a:t>
            </a:r>
            <a:r>
              <a:rPr lang="ru-RU" b="1" dirty="0" err="1"/>
              <a:t>запитання</a:t>
            </a:r>
            <a:r>
              <a:rPr lang="ru-RU" b="1" dirty="0"/>
              <a:t> - до 3 </a:t>
            </a:r>
            <a:r>
              <a:rPr lang="ru-RU" b="1" dirty="0" err="1"/>
              <a:t>хвилин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Після</a:t>
            </a:r>
            <a:r>
              <a:rPr lang="ru-RU" b="1" dirty="0" smtClean="0"/>
              <a:t> </a:t>
            </a:r>
            <a:r>
              <a:rPr lang="ru-RU" b="1" dirty="0" err="1"/>
              <a:t>виступу</a:t>
            </a:r>
            <a:r>
              <a:rPr lang="ru-RU" b="1" dirty="0"/>
              <a:t> </a:t>
            </a:r>
            <a:r>
              <a:rPr lang="ru-RU" b="1" dirty="0" err="1"/>
              <a:t>всіх</a:t>
            </a:r>
            <a:r>
              <a:rPr lang="ru-RU" b="1" dirty="0"/>
              <a:t> </a:t>
            </a:r>
            <a:r>
              <a:rPr lang="ru-RU" b="1" dirty="0" err="1"/>
              <a:t>учасників</a:t>
            </a:r>
            <a:r>
              <a:rPr lang="ru-RU" b="1" dirty="0"/>
              <a:t> у </a:t>
            </a:r>
            <a:r>
              <a:rPr lang="ru-RU" b="1" dirty="0" err="1"/>
              <a:t>науковій</a:t>
            </a:r>
            <a:r>
              <a:rPr lang="ru-RU" b="1" dirty="0"/>
              <a:t> </a:t>
            </a:r>
            <a:r>
              <a:rPr lang="ru-RU" b="1" dirty="0" err="1"/>
              <a:t>секції</a:t>
            </a:r>
            <a:r>
              <a:rPr lang="ru-RU" b="1" dirty="0"/>
              <a:t> </a:t>
            </a:r>
            <a:r>
              <a:rPr lang="ru-RU" b="1" dirty="0" err="1"/>
              <a:t>журі</a:t>
            </a:r>
            <a:r>
              <a:rPr lang="ru-RU" b="1" dirty="0"/>
              <a:t> проводить </a:t>
            </a:r>
            <a:r>
              <a:rPr lang="ru-RU" b="1" dirty="0" err="1"/>
              <a:t>оцінювання</a:t>
            </a:r>
            <a:r>
              <a:rPr lang="ru-RU" b="1" dirty="0"/>
              <a:t> </a:t>
            </a:r>
            <a:r>
              <a:rPr lang="ru-RU" b="1" dirty="0" err="1"/>
              <a:t>їхніх</a:t>
            </a:r>
            <a:r>
              <a:rPr lang="ru-RU" b="1" dirty="0"/>
              <a:t> </a:t>
            </a:r>
            <a:r>
              <a:rPr lang="ru-RU" b="1" dirty="0" err="1"/>
              <a:t>виступів</a:t>
            </a:r>
            <a:r>
              <a:rPr lang="ru-RU" b="1" dirty="0"/>
              <a:t>. </a:t>
            </a:r>
            <a:r>
              <a:rPr lang="ru-RU" b="1" dirty="0" err="1"/>
              <a:t>Під</a:t>
            </a:r>
            <a:r>
              <a:rPr lang="ru-RU" b="1" dirty="0"/>
              <a:t> час </a:t>
            </a:r>
            <a:r>
              <a:rPr lang="ru-RU" b="1" dirty="0" err="1"/>
              <a:t>оцінювання</a:t>
            </a:r>
            <a:r>
              <a:rPr lang="ru-RU" b="1" dirty="0"/>
              <a:t> </a:t>
            </a:r>
            <a:r>
              <a:rPr lang="ru-RU" b="1" dirty="0" err="1"/>
              <a:t>виступів</a:t>
            </a:r>
            <a:r>
              <a:rPr lang="ru-RU" b="1" dirty="0"/>
              <a:t> </a:t>
            </a:r>
            <a:r>
              <a:rPr lang="ru-RU" b="1" dirty="0" err="1"/>
              <a:t>учасників</a:t>
            </a:r>
            <a:r>
              <a:rPr lang="ru-RU" b="1" dirty="0"/>
              <a:t> </a:t>
            </a:r>
            <a:r>
              <a:rPr lang="ru-RU" b="1" dirty="0" err="1"/>
              <a:t>забороняється</a:t>
            </a:r>
            <a:r>
              <a:rPr lang="ru-RU" b="1" dirty="0"/>
              <a:t> </a:t>
            </a:r>
            <a:r>
              <a:rPr lang="ru-RU" b="1" dirty="0" err="1"/>
              <a:t>присутність</a:t>
            </a:r>
            <a:r>
              <a:rPr lang="ru-RU" b="1" dirty="0"/>
              <a:t> </a:t>
            </a:r>
            <a:r>
              <a:rPr lang="ru-RU" b="1" dirty="0" err="1"/>
              <a:t>осіб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не є членами </a:t>
            </a:r>
            <a:r>
              <a:rPr lang="ru-RU" b="1" dirty="0" err="1"/>
              <a:t>журі</a:t>
            </a:r>
            <a:r>
              <a:rPr lang="ru-RU" b="1" dirty="0"/>
              <a:t>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науково-дослідницьких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65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927268"/>
              </p:ext>
            </p:extLst>
          </p:nvPr>
        </p:nvGraphicFramePr>
        <p:xfrm>
          <a:off x="899592" y="2780930"/>
          <a:ext cx="7560839" cy="384427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52128"/>
                <a:gridCol w="2791565"/>
                <a:gridCol w="1808573"/>
                <a:gridCol w="1808573"/>
              </a:tblGrid>
              <a:tr h="18152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</a:rPr>
                        <a:t>Фактор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</a:rPr>
                        <a:t>Відділення: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8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</a:rPr>
                        <a:t>математики, фізики і астрономії, економіки, технічних, комп’ютерних наук, хімії та біології, наук про Землю, екології та аграрних наук 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</a:rPr>
                        <a:t>історії, філософії та суспільствознавства, літературознавства, фольклористики та мистецтвознавства,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</a:rPr>
                        <a:t>мовознавства 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</a:rPr>
                        <a:t>максимальна сума балів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</a:rPr>
                        <a:t>максимальна сума балів 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5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</a:rPr>
                        <a:t>Оцінювання навчальних досягнень з базової дисципліни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5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</a:rPr>
                        <a:t>Заочне оцінювання науково-дослідницької роботи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</a:rPr>
                        <a:t>Захист науково-дослідницької роботи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22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</a:rPr>
                        <a:t>Усього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66" marR="42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1362480"/>
          </a:xfrm>
        </p:spPr>
        <p:txBody>
          <a:bodyPr>
            <a:noAutofit/>
          </a:bodyPr>
          <a:lstStyle/>
          <a:p>
            <a:r>
              <a:rPr lang="ru-RU" sz="2800" b="1" dirty="0"/>
              <a:t>Максимальна сума </a:t>
            </a:r>
            <a:r>
              <a:rPr lang="ru-RU" sz="2800" b="1" dirty="0" err="1"/>
              <a:t>балів</a:t>
            </a:r>
            <a:r>
              <a:rPr lang="ru-RU" sz="2800" b="1" dirty="0"/>
              <a:t>, яку </a:t>
            </a:r>
            <a:r>
              <a:rPr lang="ru-RU" sz="2800" b="1" dirty="0" err="1"/>
              <a:t>може</a:t>
            </a:r>
            <a:r>
              <a:rPr lang="ru-RU" sz="2800" b="1" dirty="0"/>
              <a:t> </a:t>
            </a:r>
            <a:r>
              <a:rPr lang="ru-RU" sz="2800" b="1" dirty="0" err="1"/>
              <a:t>набрати</a:t>
            </a:r>
            <a:r>
              <a:rPr lang="ru-RU" sz="2800" b="1" dirty="0"/>
              <a:t> </a:t>
            </a:r>
            <a:r>
              <a:rPr lang="ru-RU" sz="2800" b="1" dirty="0" err="1"/>
              <a:t>учасник</a:t>
            </a:r>
            <a:r>
              <a:rPr lang="ru-RU" sz="2800" b="1" dirty="0"/>
              <a:t> за участь у </a:t>
            </a:r>
            <a:r>
              <a:rPr lang="ru-RU" sz="2800" b="1" dirty="0" err="1"/>
              <a:t>всіх</a:t>
            </a:r>
            <a:r>
              <a:rPr lang="ru-RU" sz="2800" b="1" dirty="0"/>
              <a:t> </a:t>
            </a:r>
            <a:r>
              <a:rPr lang="ru-RU" sz="2800" b="1" dirty="0" err="1"/>
              <a:t>розділах</a:t>
            </a:r>
            <a:r>
              <a:rPr lang="ru-RU" sz="2800" b="1" dirty="0"/>
              <a:t> </a:t>
            </a:r>
            <a:r>
              <a:rPr lang="ru-RU" sz="2800" b="1" dirty="0" err="1"/>
              <a:t>програми</a:t>
            </a:r>
            <a:r>
              <a:rPr lang="ru-RU" sz="2800" b="1" dirty="0"/>
              <a:t> конкурсу, становить 100 </a:t>
            </a:r>
            <a:r>
              <a:rPr lang="ru-RU" sz="2800" b="1" dirty="0" err="1"/>
              <a:t>балів</a:t>
            </a:r>
            <a:r>
              <a:rPr lang="ru-RU" sz="2800" b="1" dirty="0"/>
              <a:t>.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43608" y="2145552"/>
            <a:ext cx="7344816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3429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Таблиця  1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Вагомості  значень факторів моделі визначення результатів конкурсу: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43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7" cy="46805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 smtClean="0"/>
              <a:t>учні</a:t>
            </a:r>
            <a:r>
              <a:rPr lang="ru-RU" b="1" dirty="0" smtClean="0"/>
              <a:t> </a:t>
            </a:r>
            <a:r>
              <a:rPr lang="ru-RU" b="1" dirty="0"/>
              <a:t>(</a:t>
            </a:r>
            <a:r>
              <a:rPr lang="ru-RU" b="1" dirty="0" err="1"/>
              <a:t>вихованці</a:t>
            </a:r>
            <a:r>
              <a:rPr lang="ru-RU" b="1" dirty="0"/>
              <a:t>) 9-11 </a:t>
            </a:r>
            <a:r>
              <a:rPr lang="ru-RU" b="1" dirty="0" err="1"/>
              <a:t>класів</a:t>
            </a:r>
            <a:r>
              <a:rPr lang="ru-RU" b="1" dirty="0"/>
              <a:t> </a:t>
            </a:r>
            <a:r>
              <a:rPr lang="ru-RU" b="1" dirty="0" err="1"/>
              <a:t>загальноосвітніх</a:t>
            </a:r>
            <a:r>
              <a:rPr lang="ru-RU" b="1" dirty="0"/>
              <a:t> </a:t>
            </a:r>
            <a:r>
              <a:rPr lang="ru-RU" b="1" dirty="0" err="1"/>
              <a:t>навчальних</a:t>
            </a:r>
            <a:r>
              <a:rPr lang="ru-RU" b="1" dirty="0"/>
              <a:t> </a:t>
            </a:r>
            <a:r>
              <a:rPr lang="ru-RU" b="1" dirty="0" err="1"/>
              <a:t>закладів</a:t>
            </a:r>
            <a:r>
              <a:rPr lang="ru-RU" b="1" dirty="0"/>
              <a:t>; </a:t>
            </a:r>
          </a:p>
          <a:p>
            <a:pPr marL="0" indent="0" algn="just">
              <a:buNone/>
            </a:pPr>
            <a:r>
              <a:rPr lang="ru-RU" b="1" dirty="0" smtClean="0"/>
              <a:t>     </a:t>
            </a:r>
            <a:r>
              <a:rPr lang="ru-RU" b="1" dirty="0" err="1" smtClean="0"/>
              <a:t>вихованці</a:t>
            </a:r>
            <a:r>
              <a:rPr lang="ru-RU" b="1" dirty="0" smtClean="0"/>
              <a:t> </a:t>
            </a:r>
            <a:r>
              <a:rPr lang="ru-RU" b="1" dirty="0"/>
              <a:t>(</a:t>
            </a:r>
            <a:r>
              <a:rPr lang="ru-RU" b="1" dirty="0" err="1"/>
              <a:t>учні</a:t>
            </a:r>
            <a:r>
              <a:rPr lang="ru-RU" b="1" dirty="0"/>
              <a:t>, </a:t>
            </a:r>
            <a:r>
              <a:rPr lang="ru-RU" b="1" dirty="0" err="1"/>
              <a:t>слухачі</a:t>
            </a:r>
            <a:r>
              <a:rPr lang="ru-RU" b="1" dirty="0"/>
              <a:t>) </a:t>
            </a:r>
            <a:r>
              <a:rPr lang="ru-RU" b="1" dirty="0" err="1"/>
              <a:t>позашкільних</a:t>
            </a:r>
            <a:r>
              <a:rPr lang="ru-RU" b="1" dirty="0"/>
              <a:t> </a:t>
            </a:r>
            <a:r>
              <a:rPr lang="ru-RU" b="1" dirty="0" err="1"/>
              <a:t>навчальних</a:t>
            </a:r>
            <a:r>
              <a:rPr lang="ru-RU" b="1" dirty="0"/>
              <a:t> </a:t>
            </a:r>
            <a:r>
              <a:rPr lang="ru-RU" b="1" dirty="0" err="1"/>
              <a:t>закладів</a:t>
            </a:r>
            <a:r>
              <a:rPr lang="ru-RU" b="1" dirty="0"/>
              <a:t>.</a:t>
            </a:r>
          </a:p>
          <a:p>
            <a:pPr algn="just"/>
            <a:r>
              <a:rPr lang="ru-RU" b="1" dirty="0" err="1" smtClean="0"/>
              <a:t>кількість</a:t>
            </a:r>
            <a:r>
              <a:rPr lang="ru-RU" b="1" dirty="0" smtClean="0"/>
              <a:t> </a:t>
            </a:r>
            <a:r>
              <a:rPr lang="ru-RU" b="1" dirty="0" err="1"/>
              <a:t>учасників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можуть</a:t>
            </a:r>
            <a:r>
              <a:rPr lang="ru-RU" b="1" dirty="0"/>
              <a:t> </a:t>
            </a:r>
            <a:r>
              <a:rPr lang="ru-RU" b="1" dirty="0" err="1"/>
              <a:t>брати</a:t>
            </a:r>
            <a:r>
              <a:rPr lang="ru-RU" b="1" dirty="0"/>
              <a:t> участь у І </a:t>
            </a:r>
            <a:r>
              <a:rPr lang="ru-RU" b="1" dirty="0" err="1"/>
              <a:t>етапі</a:t>
            </a:r>
            <a:r>
              <a:rPr lang="ru-RU" b="1" dirty="0"/>
              <a:t> Конкурсу </a:t>
            </a:r>
            <a:r>
              <a:rPr lang="ru-RU" b="1" dirty="0" err="1"/>
              <a:t>від</a:t>
            </a:r>
            <a:r>
              <a:rPr lang="ru-RU" b="1" dirty="0"/>
              <a:t> одного </a:t>
            </a:r>
            <a:r>
              <a:rPr lang="ru-RU" b="1" dirty="0" err="1"/>
              <a:t>навчального</a:t>
            </a:r>
            <a:r>
              <a:rPr lang="ru-RU" b="1" dirty="0"/>
              <a:t> закладу, не </a:t>
            </a:r>
            <a:r>
              <a:rPr lang="ru-RU" b="1" dirty="0" err="1"/>
              <a:t>обмежується</a:t>
            </a:r>
            <a:r>
              <a:rPr lang="ru-RU" b="1" dirty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	Як </a:t>
            </a:r>
            <a:r>
              <a:rPr lang="ru-RU" b="1" dirty="0" err="1"/>
              <a:t>виняток</a:t>
            </a:r>
            <a:r>
              <a:rPr lang="ru-RU" b="1" dirty="0"/>
              <a:t> у </a:t>
            </a:r>
            <a:r>
              <a:rPr lang="ru-RU" b="1" dirty="0" err="1"/>
              <a:t>малочисельних</a:t>
            </a:r>
            <a:r>
              <a:rPr lang="ru-RU" b="1" dirty="0"/>
              <a:t> </a:t>
            </a:r>
            <a:r>
              <a:rPr lang="ru-RU" b="1" dirty="0" err="1"/>
              <a:t>секціях</a:t>
            </a:r>
            <a:r>
              <a:rPr lang="ru-RU" b="1" dirty="0"/>
              <a:t> (де </a:t>
            </a:r>
            <a:r>
              <a:rPr lang="ru-RU" b="1" dirty="0" err="1"/>
              <a:t>кількість</a:t>
            </a:r>
            <a:r>
              <a:rPr lang="ru-RU" b="1" dirty="0"/>
              <a:t> </a:t>
            </a:r>
            <a:r>
              <a:rPr lang="ru-RU" b="1" dirty="0" err="1"/>
              <a:t>заявлених</a:t>
            </a:r>
            <a:r>
              <a:rPr lang="ru-RU" b="1" dirty="0"/>
              <a:t> </a:t>
            </a:r>
            <a:r>
              <a:rPr lang="ru-RU" b="1" dirty="0" err="1"/>
              <a:t>учасників</a:t>
            </a:r>
            <a:r>
              <a:rPr lang="ru-RU" b="1" dirty="0"/>
              <a:t> </a:t>
            </a:r>
            <a:r>
              <a:rPr lang="ru-RU" b="1" dirty="0" err="1"/>
              <a:t>менше</a:t>
            </a:r>
            <a:r>
              <a:rPr lang="ru-RU" b="1" dirty="0"/>
              <a:t> 20 </a:t>
            </a:r>
            <a:r>
              <a:rPr lang="ru-RU" b="1" dirty="0" err="1"/>
              <a:t>чоловік</a:t>
            </a:r>
            <a:r>
              <a:rPr lang="ru-RU" b="1" dirty="0"/>
              <a:t>) </a:t>
            </a:r>
            <a:r>
              <a:rPr lang="ru-RU" b="1" dirty="0" err="1"/>
              <a:t>організаційним</a:t>
            </a:r>
            <a:r>
              <a:rPr lang="ru-RU" b="1" dirty="0"/>
              <a:t> </a:t>
            </a:r>
            <a:r>
              <a:rPr lang="ru-RU" b="1" dirty="0" err="1"/>
              <a:t>комітетом</a:t>
            </a:r>
            <a:r>
              <a:rPr lang="ru-RU" b="1" dirty="0"/>
              <a:t> </a:t>
            </a:r>
            <a:r>
              <a:rPr lang="ru-RU" b="1" dirty="0" err="1"/>
              <a:t>можуть</a:t>
            </a:r>
            <a:r>
              <a:rPr lang="ru-RU" b="1" dirty="0"/>
              <a:t> </a:t>
            </a:r>
            <a:r>
              <a:rPr lang="ru-RU" b="1" dirty="0" err="1"/>
              <a:t>додатково</a:t>
            </a:r>
            <a:r>
              <a:rPr lang="ru-RU" b="1" dirty="0"/>
              <a:t> </a:t>
            </a:r>
            <a:r>
              <a:rPr lang="ru-RU" b="1" dirty="0" err="1"/>
              <a:t>допускатися</a:t>
            </a:r>
            <a:r>
              <a:rPr lang="ru-RU" b="1" dirty="0"/>
              <a:t> до </a:t>
            </a:r>
            <a:r>
              <a:rPr lang="ru-RU" b="1" dirty="0" err="1"/>
              <a:t>участі</a:t>
            </a:r>
            <a:r>
              <a:rPr lang="ru-RU" b="1" dirty="0"/>
              <a:t> в ІІ </a:t>
            </a:r>
            <a:r>
              <a:rPr lang="ru-RU" b="1" dirty="0" err="1"/>
              <a:t>етапі</a:t>
            </a:r>
            <a:r>
              <a:rPr lang="ru-RU" b="1" dirty="0"/>
              <a:t> на </a:t>
            </a:r>
            <a:r>
              <a:rPr lang="ru-RU" b="1" dirty="0" err="1"/>
              <a:t>підставі</a:t>
            </a:r>
            <a:r>
              <a:rPr lang="ru-RU" b="1" dirty="0"/>
              <a:t> </a:t>
            </a:r>
            <a:r>
              <a:rPr lang="ru-RU" b="1" dirty="0" err="1"/>
              <a:t>листів-клопотань</a:t>
            </a:r>
            <a:r>
              <a:rPr lang="ru-RU" b="1" dirty="0"/>
              <a:t> </a:t>
            </a:r>
            <a:r>
              <a:rPr lang="ru-RU" b="1" dirty="0" err="1"/>
              <a:t>управлінь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</a:t>
            </a:r>
            <a:r>
              <a:rPr lang="ru-RU" b="1" dirty="0" err="1"/>
              <a:t>міських</a:t>
            </a:r>
            <a:r>
              <a:rPr lang="ru-RU" b="1" dirty="0"/>
              <a:t> рад. </a:t>
            </a:r>
          </a:p>
          <a:p>
            <a:pPr marL="0" indent="0" algn="just">
              <a:buNone/>
            </a:pPr>
            <a:r>
              <a:rPr lang="ru-RU" b="1" dirty="0" smtClean="0"/>
              <a:t>	У </a:t>
            </a:r>
            <a:r>
              <a:rPr lang="ru-RU" b="1" dirty="0" err="1"/>
              <a:t>Конкурсі</a:t>
            </a:r>
            <a:r>
              <a:rPr lang="ru-RU" b="1" dirty="0"/>
              <a:t> </a:t>
            </a:r>
            <a:r>
              <a:rPr lang="ru-RU" b="1" dirty="0" err="1"/>
              <a:t>можуть</a:t>
            </a:r>
            <a:r>
              <a:rPr lang="ru-RU" b="1" dirty="0"/>
              <a:t> </a:t>
            </a:r>
            <a:r>
              <a:rPr lang="ru-RU" b="1" dirty="0" err="1"/>
              <a:t>брати</a:t>
            </a:r>
            <a:r>
              <a:rPr lang="ru-RU" b="1" dirty="0"/>
              <a:t> участь </a:t>
            </a:r>
            <a:r>
              <a:rPr lang="ru-RU" b="1" dirty="0" err="1"/>
              <a:t>учні</a:t>
            </a:r>
            <a:r>
              <a:rPr lang="ru-RU" b="1" dirty="0"/>
              <a:t> (</a:t>
            </a:r>
            <a:r>
              <a:rPr lang="ru-RU" b="1" dirty="0" err="1"/>
              <a:t>вихованці</a:t>
            </a:r>
            <a:r>
              <a:rPr lang="ru-RU" b="1" dirty="0"/>
              <a:t>) 7-8 </a:t>
            </a:r>
            <a:r>
              <a:rPr lang="ru-RU" b="1" dirty="0" err="1"/>
              <a:t>класів</a:t>
            </a:r>
            <a:r>
              <a:rPr lang="ru-RU" b="1" dirty="0"/>
              <a:t> </a:t>
            </a:r>
            <a:r>
              <a:rPr lang="ru-RU" b="1" dirty="0" err="1"/>
              <a:t>загальноосвітніх</a:t>
            </a:r>
            <a:r>
              <a:rPr lang="ru-RU" b="1" dirty="0"/>
              <a:t> </a:t>
            </a:r>
            <a:r>
              <a:rPr lang="ru-RU" b="1" dirty="0" err="1"/>
              <a:t>навчальних</a:t>
            </a:r>
            <a:r>
              <a:rPr lang="ru-RU" b="1" dirty="0"/>
              <a:t> </a:t>
            </a:r>
            <a:r>
              <a:rPr lang="ru-RU" b="1" dirty="0" err="1"/>
              <a:t>закладів</a:t>
            </a:r>
            <a:r>
              <a:rPr lang="ru-RU" b="1" dirty="0"/>
              <a:t> за </a:t>
            </a:r>
            <a:r>
              <a:rPr lang="ru-RU" b="1" dirty="0" err="1"/>
              <a:t>умови</a:t>
            </a:r>
            <a:r>
              <a:rPr lang="ru-RU" b="1" dirty="0"/>
              <a:t> </a:t>
            </a:r>
            <a:r>
              <a:rPr lang="ru-RU" b="1" dirty="0" err="1"/>
              <a:t>виконання</a:t>
            </a:r>
            <a:r>
              <a:rPr lang="ru-RU" b="1" dirty="0"/>
              <a:t> ними </a:t>
            </a:r>
            <a:r>
              <a:rPr lang="ru-RU" b="1" dirty="0" err="1"/>
              <a:t>випробувань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базових</a:t>
            </a:r>
            <a:r>
              <a:rPr lang="ru-RU" b="1" dirty="0"/>
              <a:t> </a:t>
            </a:r>
            <a:r>
              <a:rPr lang="ru-RU" b="1" dirty="0" err="1"/>
              <a:t>дисциплін</a:t>
            </a:r>
            <a:r>
              <a:rPr lang="ru-RU" b="1" dirty="0"/>
              <a:t> за </a:t>
            </a:r>
            <a:r>
              <a:rPr lang="ru-RU" b="1" dirty="0" err="1"/>
              <a:t>програмами</a:t>
            </a:r>
            <a:r>
              <a:rPr lang="ru-RU" b="1" dirty="0"/>
              <a:t> для 9 </a:t>
            </a:r>
            <a:r>
              <a:rPr lang="ru-RU" b="1" dirty="0" err="1"/>
              <a:t>класу</a:t>
            </a:r>
            <a:r>
              <a:rPr lang="ru-RU" b="1" dirty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Учасник</a:t>
            </a:r>
            <a:r>
              <a:rPr lang="ru-RU" b="1" dirty="0" smtClean="0"/>
              <a:t> </a:t>
            </a:r>
            <a:r>
              <a:rPr lang="ru-RU" b="1" dirty="0"/>
              <a:t>Конкурсу </a:t>
            </a:r>
            <a:r>
              <a:rPr lang="ru-RU" b="1" dirty="0" err="1"/>
              <a:t>може</a:t>
            </a:r>
            <a:r>
              <a:rPr lang="ru-RU" b="1" dirty="0"/>
              <a:t> </a:t>
            </a:r>
            <a:r>
              <a:rPr lang="ru-RU" b="1" dirty="0" err="1"/>
              <a:t>брати</a:t>
            </a:r>
            <a:r>
              <a:rPr lang="ru-RU" b="1" dirty="0"/>
              <a:t> участь у </a:t>
            </a:r>
            <a:r>
              <a:rPr lang="ru-RU" b="1" dirty="0" err="1"/>
              <a:t>декількох</a:t>
            </a:r>
            <a:r>
              <a:rPr lang="ru-RU" b="1" dirty="0"/>
              <a:t> </a:t>
            </a:r>
            <a:r>
              <a:rPr lang="ru-RU" b="1" dirty="0" err="1"/>
              <a:t>наукових</a:t>
            </a:r>
            <a:r>
              <a:rPr lang="ru-RU" b="1" dirty="0"/>
              <a:t> </a:t>
            </a:r>
            <a:r>
              <a:rPr lang="ru-RU" b="1" dirty="0" err="1"/>
              <a:t>секціях</a:t>
            </a:r>
            <a:r>
              <a:rPr lang="ru-RU" b="1" dirty="0"/>
              <a:t> за </a:t>
            </a:r>
            <a:r>
              <a:rPr lang="ru-RU" b="1" dirty="0" err="1"/>
              <a:t>умови</a:t>
            </a:r>
            <a:r>
              <a:rPr lang="ru-RU" b="1" dirty="0"/>
              <a:t> </a:t>
            </a:r>
            <a:r>
              <a:rPr lang="ru-RU" b="1" dirty="0" err="1"/>
              <a:t>подання</a:t>
            </a:r>
            <a:r>
              <a:rPr lang="ru-RU" b="1" dirty="0"/>
              <a:t> </a:t>
            </a:r>
            <a:r>
              <a:rPr lang="ru-RU" b="1" dirty="0" err="1"/>
              <a:t>відповідної</a:t>
            </a:r>
            <a:r>
              <a:rPr lang="ru-RU" b="1" dirty="0"/>
              <a:t> </a:t>
            </a:r>
            <a:r>
              <a:rPr lang="ru-RU" b="1" dirty="0" err="1"/>
              <a:t>кількості</a:t>
            </a:r>
            <a:r>
              <a:rPr lang="ru-RU" b="1" dirty="0"/>
              <a:t> </a:t>
            </a:r>
            <a:r>
              <a:rPr lang="ru-RU" b="1" dirty="0" err="1"/>
              <a:t>науково-дослідницьких</a:t>
            </a:r>
            <a:r>
              <a:rPr lang="ru-RU" b="1" dirty="0"/>
              <a:t> </a:t>
            </a:r>
            <a:r>
              <a:rPr lang="ru-RU" b="1" dirty="0" err="1"/>
              <a:t>робіт</a:t>
            </a:r>
            <a:r>
              <a:rPr lang="ru-RU" b="1" dirty="0"/>
              <a:t> за </a:t>
            </a:r>
            <a:r>
              <a:rPr lang="ru-RU" b="1" dirty="0" err="1"/>
              <a:t>напрямами</a:t>
            </a:r>
            <a:r>
              <a:rPr lang="ru-RU" b="1" dirty="0"/>
              <a:t> </a:t>
            </a:r>
            <a:r>
              <a:rPr lang="ru-RU" b="1" dirty="0" err="1"/>
              <a:t>цих</a:t>
            </a:r>
            <a:r>
              <a:rPr lang="ru-RU" b="1" dirty="0"/>
              <a:t> </a:t>
            </a:r>
            <a:r>
              <a:rPr lang="ru-RU" b="1" dirty="0" err="1"/>
              <a:t>секцій</a:t>
            </a:r>
            <a:r>
              <a:rPr lang="ru-RU" b="1" dirty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	У </a:t>
            </a:r>
            <a:r>
              <a:rPr lang="ru-RU" b="1" dirty="0" err="1"/>
              <a:t>разі</a:t>
            </a:r>
            <a:r>
              <a:rPr lang="ru-RU" b="1" dirty="0"/>
              <a:t> </a:t>
            </a:r>
            <a:r>
              <a:rPr lang="ru-RU" b="1" dirty="0" err="1"/>
              <a:t>неспівпадання</a:t>
            </a:r>
            <a:r>
              <a:rPr lang="ru-RU" b="1" dirty="0"/>
              <a:t> </a:t>
            </a:r>
            <a:r>
              <a:rPr lang="ru-RU" b="1" dirty="0" err="1"/>
              <a:t>базових</a:t>
            </a:r>
            <a:r>
              <a:rPr lang="ru-RU" b="1" dirty="0"/>
              <a:t> </a:t>
            </a:r>
            <a:r>
              <a:rPr lang="ru-RU" b="1" dirty="0" err="1"/>
              <a:t>дисциплін</a:t>
            </a:r>
            <a:r>
              <a:rPr lang="ru-RU" b="1" dirty="0"/>
              <a:t> у </a:t>
            </a:r>
            <a:r>
              <a:rPr lang="ru-RU" b="1" dirty="0" err="1"/>
              <a:t>наукових</a:t>
            </a:r>
            <a:r>
              <a:rPr lang="ru-RU" b="1" dirty="0"/>
              <a:t> </a:t>
            </a:r>
            <a:r>
              <a:rPr lang="ru-RU" b="1" dirty="0" err="1"/>
              <a:t>відділеннях</a:t>
            </a:r>
            <a:r>
              <a:rPr lang="ru-RU" b="1" dirty="0"/>
              <a:t> і </a:t>
            </a:r>
            <a:r>
              <a:rPr lang="ru-RU" b="1" dirty="0" err="1"/>
              <a:t>наукових</a:t>
            </a:r>
            <a:r>
              <a:rPr lang="ru-RU" b="1" dirty="0"/>
              <a:t> </a:t>
            </a:r>
            <a:r>
              <a:rPr lang="ru-RU" b="1" dirty="0" err="1"/>
              <a:t>секціях</a:t>
            </a:r>
            <a:r>
              <a:rPr lang="ru-RU" b="1" dirty="0"/>
              <a:t>, у </a:t>
            </a:r>
            <a:r>
              <a:rPr lang="ru-RU" b="1" dirty="0" err="1"/>
              <a:t>яких</a:t>
            </a:r>
            <a:r>
              <a:rPr lang="ru-RU" b="1" dirty="0"/>
              <a:t> </a:t>
            </a:r>
            <a:r>
              <a:rPr lang="ru-RU" b="1" dirty="0" err="1"/>
              <a:t>учасник</a:t>
            </a:r>
            <a:r>
              <a:rPr lang="ru-RU" b="1" dirty="0"/>
              <a:t> </a:t>
            </a:r>
            <a:r>
              <a:rPr lang="ru-RU" b="1" dirty="0" err="1"/>
              <a:t>бере</a:t>
            </a:r>
            <a:r>
              <a:rPr lang="ru-RU" b="1" dirty="0"/>
              <a:t> участь, </a:t>
            </a:r>
            <a:r>
              <a:rPr lang="ru-RU" b="1" dirty="0" err="1"/>
              <a:t>він</a:t>
            </a:r>
            <a:r>
              <a:rPr lang="ru-RU" b="1" dirty="0"/>
              <a:t> за </a:t>
            </a:r>
            <a:r>
              <a:rPr lang="ru-RU" b="1" dirty="0" err="1"/>
              <a:t>рішенням</a:t>
            </a:r>
            <a:r>
              <a:rPr lang="ru-RU" b="1" dirty="0"/>
              <a:t> </a:t>
            </a:r>
            <a:r>
              <a:rPr lang="ru-RU" b="1" dirty="0" err="1"/>
              <a:t>журі</a:t>
            </a:r>
            <a:r>
              <a:rPr lang="ru-RU" b="1" dirty="0"/>
              <a:t> повинен </a:t>
            </a:r>
            <a:r>
              <a:rPr lang="ru-RU" b="1" dirty="0" err="1"/>
              <a:t>написати</a:t>
            </a:r>
            <a:r>
              <a:rPr lang="ru-RU" b="1" dirty="0"/>
              <a:t> </a:t>
            </a:r>
            <a:r>
              <a:rPr lang="ru-RU" b="1" dirty="0" err="1"/>
              <a:t>декілька</a:t>
            </a:r>
            <a:r>
              <a:rPr lang="ru-RU" b="1" dirty="0"/>
              <a:t> </a:t>
            </a:r>
            <a:r>
              <a:rPr lang="ru-RU" b="1" dirty="0" err="1"/>
              <a:t>контрольних</a:t>
            </a:r>
            <a:r>
              <a:rPr lang="ru-RU" b="1" dirty="0"/>
              <a:t> </a:t>
            </a:r>
            <a:r>
              <a:rPr lang="ru-RU" b="1" dirty="0" err="1"/>
              <a:t>робіт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Учасники конкурсу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092395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207149"/>
              </p:ext>
            </p:extLst>
          </p:nvPr>
        </p:nvGraphicFramePr>
        <p:xfrm>
          <a:off x="323528" y="2276872"/>
          <a:ext cx="8208913" cy="4061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433"/>
                <a:gridCol w="3714215"/>
                <a:gridCol w="2376265"/>
              </a:tblGrid>
              <a:tr h="60830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Критерій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Максимальна кількість балів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0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Актуальність теми дослідження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0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Наявність елементів наукової новизни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0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Обґрунтованість отриманих результатів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5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Повнота огляду відомих результатів, близьких до теми роботи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5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Відповідність вимогам оформлення наукових робіт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24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Усього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Autofit/>
          </a:bodyPr>
          <a:lstStyle/>
          <a:p>
            <a:r>
              <a:rPr lang="ru-RU" sz="2000" b="1" dirty="0" err="1"/>
              <a:t>Критерії</a:t>
            </a:r>
            <a:r>
              <a:rPr lang="ru-RU" sz="2000" b="1" dirty="0"/>
              <a:t> заочного </a:t>
            </a:r>
            <a:r>
              <a:rPr lang="ru-RU" sz="2000" b="1" dirty="0" err="1"/>
              <a:t>оцінювання</a:t>
            </a:r>
            <a:r>
              <a:rPr lang="ru-RU" sz="2000" b="1" dirty="0"/>
              <a:t> </a:t>
            </a:r>
            <a:r>
              <a:rPr lang="ru-RU" sz="2000" b="1" dirty="0" err="1"/>
              <a:t>науково-дослідницьких</a:t>
            </a:r>
            <a:r>
              <a:rPr lang="ru-RU" sz="2000" b="1" dirty="0"/>
              <a:t> </a:t>
            </a:r>
            <a:r>
              <a:rPr lang="ru-RU" sz="2000" b="1" dirty="0" err="1"/>
              <a:t>робіт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 для </a:t>
            </a:r>
            <a:r>
              <a:rPr lang="ru-RU" sz="2000" b="1" dirty="0" err="1"/>
              <a:t>наукових</a:t>
            </a:r>
            <a:r>
              <a:rPr lang="ru-RU" sz="2000" b="1" dirty="0"/>
              <a:t> </a:t>
            </a:r>
            <a:r>
              <a:rPr lang="ru-RU" sz="2000" b="1" dirty="0" err="1"/>
              <a:t>відділень</a:t>
            </a:r>
            <a:r>
              <a:rPr lang="ru-RU" sz="2000" b="1" dirty="0"/>
              <a:t> математики, </a:t>
            </a:r>
            <a:r>
              <a:rPr lang="ru-RU" sz="2000" b="1" dirty="0" err="1"/>
              <a:t>фізики</a:t>
            </a:r>
            <a:r>
              <a:rPr lang="ru-RU" sz="2000" b="1" dirty="0"/>
              <a:t> і </a:t>
            </a:r>
            <a:r>
              <a:rPr lang="ru-RU" sz="2000" b="1" dirty="0" err="1"/>
              <a:t>астрономії</a:t>
            </a:r>
            <a:r>
              <a:rPr lang="ru-RU" sz="2000" b="1" dirty="0"/>
              <a:t>, </a:t>
            </a:r>
            <a:r>
              <a:rPr lang="ru-RU" sz="2000" b="1" dirty="0" err="1"/>
              <a:t>економіки</a:t>
            </a:r>
            <a:r>
              <a:rPr lang="ru-RU" sz="2000" b="1" dirty="0"/>
              <a:t>, </a:t>
            </a:r>
            <a:r>
              <a:rPr lang="ru-RU" sz="2000" b="1" dirty="0" err="1"/>
              <a:t>технічних</a:t>
            </a:r>
            <a:r>
              <a:rPr lang="ru-RU" sz="2000" b="1" dirty="0"/>
              <a:t>, </a:t>
            </a:r>
            <a:r>
              <a:rPr lang="ru-RU" sz="2000" b="1" dirty="0" err="1"/>
              <a:t>комп’ютерних</a:t>
            </a:r>
            <a:r>
              <a:rPr lang="ru-RU" sz="2000" b="1" dirty="0"/>
              <a:t> наук, </a:t>
            </a:r>
            <a:r>
              <a:rPr lang="ru-RU" sz="2000" b="1" dirty="0" err="1"/>
              <a:t>хімії</a:t>
            </a:r>
            <a:r>
              <a:rPr lang="ru-RU" sz="2000" b="1" dirty="0"/>
              <a:t> та </a:t>
            </a:r>
            <a:r>
              <a:rPr lang="ru-RU" sz="2000" b="1" dirty="0" err="1"/>
              <a:t>біології</a:t>
            </a:r>
            <a:r>
              <a:rPr lang="ru-RU" sz="2000" b="1" dirty="0"/>
              <a:t>, наук про Землю, </a:t>
            </a:r>
            <a:r>
              <a:rPr lang="ru-RU" sz="2000" b="1" dirty="0" err="1"/>
              <a:t>екології</a:t>
            </a:r>
            <a:r>
              <a:rPr lang="ru-RU" sz="2000" b="1" dirty="0"/>
              <a:t> та </a:t>
            </a:r>
            <a:r>
              <a:rPr lang="ru-RU" sz="2000" b="1" dirty="0" err="1"/>
              <a:t>аграрних</a:t>
            </a:r>
            <a:r>
              <a:rPr lang="ru-RU" sz="2000" b="1" dirty="0"/>
              <a:t> наук</a:t>
            </a:r>
            <a:br>
              <a:rPr lang="ru-RU" sz="2000" b="1" dirty="0"/>
            </a:br>
            <a:r>
              <a:rPr lang="ru-RU" sz="2000" b="1" dirty="0"/>
              <a:t>(</a:t>
            </a:r>
            <a:r>
              <a:rPr lang="ru-RU" sz="2000" b="1" dirty="0" err="1"/>
              <a:t>крім</a:t>
            </a:r>
            <a:r>
              <a:rPr lang="ru-RU" sz="2000" b="1" dirty="0"/>
              <a:t> </a:t>
            </a:r>
            <a:r>
              <a:rPr lang="ru-RU" sz="2000" b="1" dirty="0" err="1"/>
              <a:t>секції</a:t>
            </a:r>
            <a:r>
              <a:rPr lang="ru-RU" sz="2000" b="1" dirty="0"/>
              <a:t> </a:t>
            </a:r>
            <a:r>
              <a:rPr lang="ru-RU" sz="2000" b="1" dirty="0" err="1"/>
              <a:t>науково-технічної</a:t>
            </a:r>
            <a:r>
              <a:rPr lang="ru-RU" sz="2000" b="1" dirty="0"/>
              <a:t> </a:t>
            </a:r>
            <a:r>
              <a:rPr lang="ru-RU" sz="2000" b="1" dirty="0" err="1"/>
              <a:t>творчості</a:t>
            </a:r>
            <a:r>
              <a:rPr lang="ru-RU" sz="2000" b="1" dirty="0"/>
              <a:t> та </a:t>
            </a:r>
            <a:r>
              <a:rPr lang="ru-RU" sz="2000" b="1" dirty="0" err="1"/>
              <a:t>винахідництва</a:t>
            </a:r>
            <a:r>
              <a:rPr lang="ru-RU" sz="2000" b="1" dirty="0"/>
              <a:t>):</a:t>
            </a:r>
            <a:br>
              <a:rPr lang="ru-RU" sz="2000" b="1" dirty="0"/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30199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822254"/>
              </p:ext>
            </p:extLst>
          </p:nvPr>
        </p:nvGraphicFramePr>
        <p:xfrm>
          <a:off x="251520" y="1556792"/>
          <a:ext cx="8784975" cy="519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4704522"/>
                <a:gridCol w="2928325"/>
              </a:tblGrid>
              <a:tr h="57475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Критерій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Максимальна кількість балів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9802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Актуальність, практичне, прикладне значення роботи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9704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Наявність елементів науково-технічної новизни, евристичність роботи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49507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Системність і повнота у розкритті теми; аргументованість висновків, їх відповідність отриманим результатам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9605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Дослідницький характер роботи; доцільність та коректність використаних методів дослідження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9802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Функціональна спроможність винаходу, наявність патенту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9802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Відповідність вимогам оформлення наукових робіт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591">
                <a:tc gridSpan="2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Усього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/>
              <a:t>Критерії</a:t>
            </a:r>
            <a:r>
              <a:rPr lang="ru-RU" sz="2400" b="1" dirty="0"/>
              <a:t> заочного </a:t>
            </a:r>
            <a:r>
              <a:rPr lang="ru-RU" sz="2400" b="1" dirty="0" err="1"/>
              <a:t>оцінювання</a:t>
            </a:r>
            <a:r>
              <a:rPr lang="ru-RU" sz="2400" b="1" dirty="0"/>
              <a:t> </a:t>
            </a:r>
            <a:r>
              <a:rPr lang="ru-RU" sz="2400" b="1" dirty="0" err="1"/>
              <a:t>науково-дослідницьких</a:t>
            </a:r>
            <a:r>
              <a:rPr lang="ru-RU" sz="2400" b="1" dirty="0"/>
              <a:t> </a:t>
            </a:r>
            <a:r>
              <a:rPr lang="ru-RU" sz="2400" b="1" dirty="0" err="1" smtClean="0"/>
              <a:t>робіт</a:t>
            </a:r>
            <a:r>
              <a:rPr lang="ru-RU" sz="2400" b="1" dirty="0" smtClean="0"/>
              <a:t> для </a:t>
            </a:r>
            <a:r>
              <a:rPr lang="ru-RU" sz="2400" b="1" dirty="0" err="1"/>
              <a:t>секції</a:t>
            </a:r>
            <a:r>
              <a:rPr lang="ru-RU" sz="2400" b="1" dirty="0"/>
              <a:t> </a:t>
            </a:r>
            <a:r>
              <a:rPr lang="ru-RU" sz="2400" b="1" dirty="0" err="1"/>
              <a:t>науково-технічної</a:t>
            </a:r>
            <a:r>
              <a:rPr lang="ru-RU" sz="2400" b="1" dirty="0"/>
              <a:t> </a:t>
            </a:r>
            <a:r>
              <a:rPr lang="ru-RU" sz="2400" b="1" dirty="0" err="1"/>
              <a:t>творчості</a:t>
            </a:r>
            <a:r>
              <a:rPr lang="ru-RU" sz="2400" b="1" dirty="0"/>
              <a:t> та </a:t>
            </a:r>
            <a:r>
              <a:rPr lang="ru-RU" sz="2400" b="1" dirty="0" err="1"/>
              <a:t>винахідництва</a:t>
            </a:r>
            <a:r>
              <a:rPr lang="ru-RU" sz="2400" b="1" dirty="0"/>
              <a:t>:</a:t>
            </a:r>
            <a:br>
              <a:rPr lang="ru-RU" sz="2400" b="1" dirty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80101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555472"/>
              </p:ext>
            </p:extLst>
          </p:nvPr>
        </p:nvGraphicFramePr>
        <p:xfrm>
          <a:off x="251520" y="1988841"/>
          <a:ext cx="8640959" cy="4795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5384867"/>
                <a:gridCol w="1887940"/>
              </a:tblGrid>
              <a:tr h="312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Критерій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Максимальна кількість балів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039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Аргументованість вибору теми дослідження, чіткість постановки проблеми, мети та завдань дослідження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039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Вміння чітко і ясно викладати свої думки, критично осмислювати використані джерела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039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Самостійність, оригінальність і доказовість суджень, наявність елементів наукової новизни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529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Повнота у розкритті теми, глибина аналізу літературних даних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039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Обґрунтованість поданих висновків, їх відповідність поставленим завданням та меті дослідження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19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Відповідність вимогам оформлення наукових робіт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1281">
                <a:tc gridSpan="2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Усього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200" b="1" dirty="0" err="1"/>
              <a:t>Критерії</a:t>
            </a:r>
            <a:r>
              <a:rPr lang="ru-RU" sz="2200" b="1" dirty="0"/>
              <a:t> заочного </a:t>
            </a:r>
            <a:r>
              <a:rPr lang="ru-RU" sz="2200" b="1" dirty="0" err="1"/>
              <a:t>оцінювання</a:t>
            </a:r>
            <a:r>
              <a:rPr lang="ru-RU" sz="2200" b="1" dirty="0"/>
              <a:t> </a:t>
            </a:r>
            <a:r>
              <a:rPr lang="ru-RU" sz="2200" b="1" dirty="0" err="1"/>
              <a:t>науково-дослідницьких</a:t>
            </a:r>
            <a:r>
              <a:rPr lang="ru-RU" sz="2200" b="1" dirty="0"/>
              <a:t> </a:t>
            </a:r>
            <a:r>
              <a:rPr lang="ru-RU" sz="2200" b="1" dirty="0" err="1"/>
              <a:t>робіт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>для </a:t>
            </a:r>
            <a:r>
              <a:rPr lang="ru-RU" sz="2200" b="1" dirty="0" err="1"/>
              <a:t>наукових</a:t>
            </a:r>
            <a:r>
              <a:rPr lang="ru-RU" sz="2200" b="1" dirty="0"/>
              <a:t> </a:t>
            </a:r>
            <a:r>
              <a:rPr lang="ru-RU" sz="2200" b="1" dirty="0" err="1"/>
              <a:t>відділень</a:t>
            </a:r>
            <a:r>
              <a:rPr lang="ru-RU" sz="2200" b="1" dirty="0"/>
              <a:t> </a:t>
            </a:r>
            <a:r>
              <a:rPr lang="ru-RU" sz="2200" b="1" dirty="0" err="1"/>
              <a:t>історії</a:t>
            </a:r>
            <a:r>
              <a:rPr lang="ru-RU" sz="2200" b="1" dirty="0"/>
              <a:t>, </a:t>
            </a:r>
            <a:r>
              <a:rPr lang="ru-RU" sz="2200" b="1" dirty="0" err="1"/>
              <a:t>філософії</a:t>
            </a:r>
            <a:r>
              <a:rPr lang="ru-RU" sz="2200" b="1" dirty="0"/>
              <a:t> та </a:t>
            </a:r>
            <a:r>
              <a:rPr lang="ru-RU" sz="2200" b="1" dirty="0" err="1"/>
              <a:t>суспільствознавства</a:t>
            </a:r>
            <a:r>
              <a:rPr lang="ru-RU" sz="2200" b="1" dirty="0"/>
              <a:t>, </a:t>
            </a:r>
            <a:r>
              <a:rPr lang="ru-RU" sz="2200" b="1" dirty="0" err="1"/>
              <a:t>мовознавства</a:t>
            </a:r>
            <a:r>
              <a:rPr lang="ru-RU" sz="2200" b="1" dirty="0"/>
              <a:t> </a:t>
            </a:r>
            <a:r>
              <a:rPr lang="ru-RU" sz="2200" b="1" dirty="0" err="1"/>
              <a:t>літературознавства</a:t>
            </a:r>
            <a:r>
              <a:rPr lang="ru-RU" sz="2200" b="1" dirty="0"/>
              <a:t>, фольклористики та </a:t>
            </a:r>
            <a:r>
              <a:rPr lang="ru-RU" sz="2200" b="1" dirty="0" err="1"/>
              <a:t>мистецтвознавства</a:t>
            </a:r>
            <a:r>
              <a:rPr lang="ru-RU" sz="2200" b="1" dirty="0"/>
              <a:t> (</a:t>
            </a:r>
            <a:r>
              <a:rPr lang="ru-RU" sz="2200" b="1" dirty="0" err="1"/>
              <a:t>крім</a:t>
            </a:r>
            <a:r>
              <a:rPr lang="ru-RU" sz="2200" b="1" dirty="0"/>
              <a:t> </a:t>
            </a:r>
            <a:r>
              <a:rPr lang="ru-RU" sz="2200" b="1" dirty="0" err="1"/>
              <a:t>секції</a:t>
            </a:r>
            <a:r>
              <a:rPr lang="ru-RU" sz="2200" b="1" dirty="0"/>
              <a:t> </a:t>
            </a:r>
            <a:r>
              <a:rPr lang="ru-RU" sz="2200" b="1" dirty="0" err="1"/>
              <a:t>літературної</a:t>
            </a:r>
            <a:r>
              <a:rPr lang="ru-RU" sz="2200" b="1" dirty="0"/>
              <a:t> </a:t>
            </a:r>
            <a:r>
              <a:rPr lang="ru-RU" sz="2200" b="1" dirty="0" err="1"/>
              <a:t>творчості</a:t>
            </a:r>
            <a:r>
              <a:rPr lang="ru-RU" sz="2200" b="1" dirty="0"/>
              <a:t>)</a:t>
            </a:r>
            <a:br>
              <a:rPr lang="ru-RU" sz="2200" b="1" dirty="0"/>
            </a:b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1362015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745270"/>
              </p:ext>
            </p:extLst>
          </p:nvPr>
        </p:nvGraphicFramePr>
        <p:xfrm>
          <a:off x="323528" y="2204862"/>
          <a:ext cx="8568951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4824536"/>
                <a:gridCol w="2232247"/>
              </a:tblGrid>
              <a:tr h="814861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Критерій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Максимальна кількість балів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4861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Повнота розкриття теми та художніх образів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4861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Оригінальність образно-художнього мислення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6522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Власна творча неповторність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14861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Грамотність викладу, культура оформлення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6522">
                <a:tc gridSpan="2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Всього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000" b="1" dirty="0">
                <a:latin typeface="Times New Roman"/>
                <a:ea typeface="Times New Roman"/>
              </a:rPr>
              <a:t>Критерії заочного оцінювання науково-дослідницьких робіт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uk-UA" sz="2000" b="1" dirty="0">
                <a:latin typeface="Times New Roman"/>
                <a:ea typeface="Times New Roman"/>
              </a:rPr>
              <a:t>для секції літературної творчості: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91162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132856"/>
            <a:ext cx="8604944" cy="39933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Передбачає</a:t>
            </a:r>
            <a:r>
              <a:rPr lang="ru-RU" b="1" dirty="0" smtClean="0"/>
              <a:t> </a:t>
            </a:r>
            <a:r>
              <a:rPr lang="ru-RU" b="1" dirty="0" err="1"/>
              <a:t>виконання</a:t>
            </a:r>
            <a:r>
              <a:rPr lang="ru-RU" b="1" dirty="0"/>
              <a:t> </a:t>
            </a:r>
            <a:r>
              <a:rPr lang="ru-RU" b="1" dirty="0" err="1"/>
              <a:t>завдань</a:t>
            </a:r>
            <a:r>
              <a:rPr lang="ru-RU" b="1" dirty="0"/>
              <a:t> за </a:t>
            </a:r>
            <a:r>
              <a:rPr lang="ru-RU" b="1" dirty="0" err="1"/>
              <a:t>трьома</a:t>
            </a:r>
            <a:r>
              <a:rPr lang="ru-RU" b="1" dirty="0"/>
              <a:t> </a:t>
            </a:r>
            <a:r>
              <a:rPr lang="ru-RU" b="1" dirty="0" err="1"/>
              <a:t>рівнями</a:t>
            </a:r>
            <a:r>
              <a:rPr lang="ru-RU" b="1" dirty="0"/>
              <a:t> </a:t>
            </a:r>
            <a:r>
              <a:rPr lang="ru-RU" b="1" dirty="0" err="1" smtClean="0"/>
              <a:t>складності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	У </a:t>
            </a:r>
            <a:r>
              <a:rPr lang="ru-RU" b="1" dirty="0" err="1"/>
              <a:t>відділеннях</a:t>
            </a:r>
            <a:r>
              <a:rPr lang="ru-RU" b="1" dirty="0"/>
              <a:t> математики, </a:t>
            </a:r>
            <a:r>
              <a:rPr lang="ru-RU" b="1" dirty="0" err="1"/>
              <a:t>фізики</a:t>
            </a:r>
            <a:r>
              <a:rPr lang="ru-RU" b="1" dirty="0"/>
              <a:t> і </a:t>
            </a:r>
            <a:r>
              <a:rPr lang="ru-RU" b="1" dirty="0" err="1"/>
              <a:t>астрономії</a:t>
            </a:r>
            <a:r>
              <a:rPr lang="ru-RU" b="1" dirty="0"/>
              <a:t>, </a:t>
            </a:r>
            <a:r>
              <a:rPr lang="ru-RU" b="1" dirty="0" err="1"/>
              <a:t>економіки</a:t>
            </a:r>
            <a:r>
              <a:rPr lang="ru-RU" b="1" dirty="0"/>
              <a:t>, </a:t>
            </a:r>
            <a:r>
              <a:rPr lang="ru-RU" b="1" dirty="0" err="1"/>
              <a:t>технічних</a:t>
            </a:r>
            <a:r>
              <a:rPr lang="ru-RU" b="1" dirty="0"/>
              <a:t>, </a:t>
            </a:r>
            <a:r>
              <a:rPr lang="ru-RU" b="1" dirty="0" err="1"/>
              <a:t>комп’ютерних</a:t>
            </a:r>
            <a:r>
              <a:rPr lang="ru-RU" b="1" dirty="0"/>
              <a:t> наук, </a:t>
            </a:r>
            <a:r>
              <a:rPr lang="ru-RU" b="1" dirty="0" err="1"/>
              <a:t>хімії</a:t>
            </a:r>
            <a:r>
              <a:rPr lang="ru-RU" b="1" dirty="0"/>
              <a:t> та </a:t>
            </a:r>
            <a:r>
              <a:rPr lang="ru-RU" b="1" dirty="0" err="1"/>
              <a:t>біології</a:t>
            </a:r>
            <a:r>
              <a:rPr lang="ru-RU" b="1" dirty="0"/>
              <a:t>, наук про Землю, </a:t>
            </a:r>
            <a:r>
              <a:rPr lang="ru-RU" b="1" dirty="0" err="1"/>
              <a:t>екології</a:t>
            </a:r>
            <a:r>
              <a:rPr lang="ru-RU" b="1" dirty="0"/>
              <a:t> та </a:t>
            </a:r>
            <a:r>
              <a:rPr lang="ru-RU" b="1" dirty="0" err="1"/>
              <a:t>аграрних</a:t>
            </a:r>
            <a:r>
              <a:rPr lang="ru-RU" b="1" dirty="0"/>
              <a:t> наук </a:t>
            </a:r>
            <a:r>
              <a:rPr lang="ru-RU" b="1" dirty="0" err="1"/>
              <a:t>учасники</a:t>
            </a:r>
            <a:r>
              <a:rPr lang="ru-RU" b="1" dirty="0"/>
              <a:t> </a:t>
            </a:r>
            <a:r>
              <a:rPr lang="ru-RU" b="1" dirty="0" err="1"/>
              <a:t>виконують</a:t>
            </a:r>
            <a:r>
              <a:rPr lang="ru-RU" b="1" dirty="0"/>
              <a:t> 7 </a:t>
            </a:r>
            <a:r>
              <a:rPr lang="ru-RU" b="1" dirty="0" err="1"/>
              <a:t>завдань</a:t>
            </a:r>
            <a:r>
              <a:rPr lang="ru-RU" b="1" dirty="0"/>
              <a:t>:</a:t>
            </a:r>
          </a:p>
          <a:p>
            <a:r>
              <a:rPr lang="ru-RU" b="1" dirty="0"/>
              <a:t>І </a:t>
            </a:r>
            <a:r>
              <a:rPr lang="ru-RU" b="1" dirty="0" err="1"/>
              <a:t>рівень</a:t>
            </a:r>
            <a:r>
              <a:rPr lang="ru-RU" b="1" dirty="0"/>
              <a:t> – 3 </a:t>
            </a:r>
            <a:r>
              <a:rPr lang="ru-RU" b="1" dirty="0" err="1"/>
              <a:t>завдання</a:t>
            </a:r>
            <a:r>
              <a:rPr lang="ru-RU" b="1" dirty="0"/>
              <a:t> по 3 </a:t>
            </a:r>
            <a:r>
              <a:rPr lang="ru-RU" b="1" dirty="0" err="1"/>
              <a:t>бали</a:t>
            </a:r>
            <a:r>
              <a:rPr lang="ru-RU" b="1" dirty="0"/>
              <a:t> за </a:t>
            </a:r>
            <a:r>
              <a:rPr lang="ru-RU" b="1" dirty="0" err="1"/>
              <a:t>кожне</a:t>
            </a:r>
            <a:r>
              <a:rPr lang="ru-RU" b="1" dirty="0"/>
              <a:t> (</a:t>
            </a:r>
            <a:r>
              <a:rPr lang="ru-RU" b="1" dirty="0" err="1"/>
              <a:t>загалом</a:t>
            </a:r>
            <a:r>
              <a:rPr lang="ru-RU" b="1" dirty="0"/>
              <a:t> 9 </a:t>
            </a:r>
            <a:r>
              <a:rPr lang="ru-RU" b="1" dirty="0" err="1"/>
              <a:t>балів</a:t>
            </a:r>
            <a:r>
              <a:rPr lang="ru-RU" b="1" dirty="0"/>
              <a:t>);</a:t>
            </a:r>
          </a:p>
          <a:p>
            <a:r>
              <a:rPr lang="ru-RU" b="1" dirty="0"/>
              <a:t>ІІ </a:t>
            </a:r>
            <a:r>
              <a:rPr lang="ru-RU" b="1" dirty="0" err="1"/>
              <a:t>рівень</a:t>
            </a:r>
            <a:r>
              <a:rPr lang="ru-RU" b="1" dirty="0"/>
              <a:t> – 2 </a:t>
            </a:r>
            <a:r>
              <a:rPr lang="ru-RU" b="1" dirty="0" err="1"/>
              <a:t>завдання</a:t>
            </a:r>
            <a:r>
              <a:rPr lang="ru-RU" b="1" dirty="0"/>
              <a:t> по 5 </a:t>
            </a:r>
            <a:r>
              <a:rPr lang="ru-RU" b="1" dirty="0" err="1"/>
              <a:t>балів</a:t>
            </a:r>
            <a:r>
              <a:rPr lang="ru-RU" b="1" dirty="0"/>
              <a:t> за </a:t>
            </a:r>
            <a:r>
              <a:rPr lang="ru-RU" b="1" dirty="0" err="1"/>
              <a:t>кожне</a:t>
            </a:r>
            <a:r>
              <a:rPr lang="ru-RU" b="1" dirty="0"/>
              <a:t> (</a:t>
            </a:r>
            <a:r>
              <a:rPr lang="ru-RU" b="1" dirty="0" err="1"/>
              <a:t>загалом</a:t>
            </a:r>
            <a:r>
              <a:rPr lang="ru-RU" b="1" dirty="0"/>
              <a:t> 10 </a:t>
            </a:r>
            <a:r>
              <a:rPr lang="ru-RU" b="1" dirty="0" err="1"/>
              <a:t>балів</a:t>
            </a:r>
            <a:r>
              <a:rPr lang="ru-RU" b="1" dirty="0"/>
              <a:t>);</a:t>
            </a:r>
          </a:p>
          <a:p>
            <a:r>
              <a:rPr lang="ru-RU" b="1" dirty="0"/>
              <a:t>ІІІ </a:t>
            </a:r>
            <a:r>
              <a:rPr lang="ru-RU" b="1" dirty="0" err="1"/>
              <a:t>рівень</a:t>
            </a:r>
            <a:r>
              <a:rPr lang="ru-RU" b="1" dirty="0"/>
              <a:t> – 2 </a:t>
            </a:r>
            <a:r>
              <a:rPr lang="ru-RU" b="1" dirty="0" err="1"/>
              <a:t>завдання</a:t>
            </a:r>
            <a:r>
              <a:rPr lang="ru-RU" b="1" dirty="0"/>
              <a:t> по 7 </a:t>
            </a:r>
            <a:r>
              <a:rPr lang="ru-RU" b="1" dirty="0" err="1"/>
              <a:t>балів</a:t>
            </a:r>
            <a:r>
              <a:rPr lang="ru-RU" b="1" dirty="0"/>
              <a:t> за </a:t>
            </a:r>
            <a:r>
              <a:rPr lang="ru-RU" b="1" dirty="0" err="1"/>
              <a:t>кожне</a:t>
            </a:r>
            <a:r>
              <a:rPr lang="ru-RU" b="1" dirty="0"/>
              <a:t> (</a:t>
            </a:r>
            <a:r>
              <a:rPr lang="ru-RU" b="1" dirty="0" err="1"/>
              <a:t>загалом</a:t>
            </a:r>
            <a:r>
              <a:rPr lang="ru-RU" b="1" dirty="0"/>
              <a:t> 14 </a:t>
            </a:r>
            <a:r>
              <a:rPr lang="ru-RU" b="1" dirty="0" err="1"/>
              <a:t>балів</a:t>
            </a:r>
            <a:r>
              <a:rPr lang="ru-RU" b="1" dirty="0"/>
              <a:t>).</a:t>
            </a:r>
          </a:p>
          <a:p>
            <a:pPr marL="0" indent="0">
              <a:buNone/>
            </a:pPr>
            <a:r>
              <a:rPr lang="ru-RU" b="1" dirty="0" smtClean="0"/>
              <a:t>	Максимальна </a:t>
            </a:r>
            <a:r>
              <a:rPr lang="ru-RU" b="1" dirty="0"/>
              <a:t>сума </a:t>
            </a:r>
            <a:r>
              <a:rPr lang="ru-RU" b="1" dirty="0" err="1"/>
              <a:t>балів</a:t>
            </a:r>
            <a:r>
              <a:rPr lang="ru-RU" b="1" dirty="0"/>
              <a:t>, яку </a:t>
            </a:r>
            <a:r>
              <a:rPr lang="ru-RU" b="1" dirty="0" err="1"/>
              <a:t>може</a:t>
            </a:r>
            <a:r>
              <a:rPr lang="ru-RU" b="1" dirty="0"/>
              <a:t> </a:t>
            </a:r>
            <a:r>
              <a:rPr lang="ru-RU" b="1" dirty="0" err="1"/>
              <a:t>набрати</a:t>
            </a:r>
            <a:r>
              <a:rPr lang="ru-RU" b="1" dirty="0"/>
              <a:t> </a:t>
            </a:r>
            <a:r>
              <a:rPr lang="ru-RU" b="1" dirty="0" err="1"/>
              <a:t>учасник</a:t>
            </a:r>
            <a:r>
              <a:rPr lang="ru-RU" b="1" dirty="0"/>
              <a:t> за </a:t>
            </a:r>
            <a:r>
              <a:rPr lang="ru-RU" b="1" dirty="0" err="1"/>
              <a:t>виконання</a:t>
            </a:r>
            <a:r>
              <a:rPr lang="ru-RU" b="1" dirty="0"/>
              <a:t> </a:t>
            </a:r>
            <a:r>
              <a:rPr lang="ru-RU" b="1" dirty="0" err="1"/>
              <a:t>завдань</a:t>
            </a:r>
            <a:r>
              <a:rPr lang="ru-RU" b="1" dirty="0"/>
              <a:t> з </a:t>
            </a:r>
            <a:r>
              <a:rPr lang="ru-RU" b="1" dirty="0" err="1"/>
              <a:t>базової</a:t>
            </a:r>
            <a:r>
              <a:rPr lang="ru-RU" b="1" dirty="0"/>
              <a:t> </a:t>
            </a:r>
            <a:r>
              <a:rPr lang="ru-RU" b="1" dirty="0" err="1"/>
              <a:t>дисципліни</a:t>
            </a:r>
            <a:r>
              <a:rPr lang="ru-RU" b="1" dirty="0"/>
              <a:t>, – 33 </a:t>
            </a:r>
            <a:r>
              <a:rPr lang="ru-RU" b="1" dirty="0" err="1"/>
              <a:t>бали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базових</a:t>
            </a:r>
            <a:r>
              <a:rPr lang="ru-RU" dirty="0"/>
              <a:t> </a:t>
            </a:r>
            <a:r>
              <a:rPr lang="ru-RU" dirty="0" err="1"/>
              <a:t>дисциплін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6669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75467"/>
            <a:ext cx="8424935" cy="3450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sz="2800" b="1" dirty="0" smtClean="0"/>
              <a:t>У </a:t>
            </a:r>
            <a:r>
              <a:rPr lang="ru-RU" sz="2800" b="1" dirty="0" err="1"/>
              <a:t>відділеннях</a:t>
            </a:r>
            <a:r>
              <a:rPr lang="ru-RU" sz="2800" b="1" dirty="0"/>
              <a:t> </a:t>
            </a:r>
            <a:r>
              <a:rPr lang="ru-RU" sz="2800" b="1" dirty="0" err="1"/>
              <a:t>історії</a:t>
            </a:r>
            <a:r>
              <a:rPr lang="ru-RU" sz="2800" b="1" dirty="0"/>
              <a:t>, </a:t>
            </a:r>
            <a:r>
              <a:rPr lang="ru-RU" sz="2800" b="1" dirty="0" err="1"/>
              <a:t>філософії</a:t>
            </a:r>
            <a:r>
              <a:rPr lang="ru-RU" sz="2800" b="1" dirty="0"/>
              <a:t> та </a:t>
            </a:r>
            <a:r>
              <a:rPr lang="ru-RU" sz="2800" b="1" dirty="0" err="1"/>
              <a:t>суспільствознавства</a:t>
            </a:r>
            <a:r>
              <a:rPr lang="ru-RU" sz="2800" b="1" dirty="0"/>
              <a:t>, </a:t>
            </a:r>
            <a:r>
              <a:rPr lang="ru-RU" sz="2800" b="1" dirty="0" err="1"/>
              <a:t>літературознавства</a:t>
            </a:r>
            <a:r>
              <a:rPr lang="ru-RU" sz="2800" b="1" dirty="0"/>
              <a:t>, фольклористики та </a:t>
            </a:r>
            <a:r>
              <a:rPr lang="ru-RU" sz="2800" b="1" dirty="0" err="1"/>
              <a:t>мистецтвознавства</a:t>
            </a:r>
            <a:r>
              <a:rPr lang="ru-RU" sz="2800" b="1" dirty="0"/>
              <a:t>, </a:t>
            </a:r>
            <a:r>
              <a:rPr lang="ru-RU" sz="2800" b="1" dirty="0" err="1"/>
              <a:t>мовознавства</a:t>
            </a:r>
            <a:r>
              <a:rPr lang="ru-RU" sz="2800" b="1" dirty="0"/>
              <a:t> </a:t>
            </a:r>
            <a:r>
              <a:rPr lang="ru-RU" sz="2800" b="1" dirty="0" err="1"/>
              <a:t>учасники</a:t>
            </a:r>
            <a:r>
              <a:rPr lang="ru-RU" sz="2800" b="1" dirty="0"/>
              <a:t> </a:t>
            </a:r>
            <a:r>
              <a:rPr lang="ru-RU" sz="2800" b="1" dirty="0" err="1"/>
              <a:t>виконують</a:t>
            </a:r>
            <a:r>
              <a:rPr lang="ru-RU" sz="2800" b="1" dirty="0"/>
              <a:t> 9 </a:t>
            </a:r>
            <a:r>
              <a:rPr lang="ru-RU" sz="2800" b="1" dirty="0" err="1"/>
              <a:t>завдань</a:t>
            </a:r>
            <a:r>
              <a:rPr lang="ru-RU" sz="2800" b="1" dirty="0"/>
              <a:t>:</a:t>
            </a:r>
          </a:p>
          <a:p>
            <a:r>
              <a:rPr lang="ru-RU" sz="2800" b="1" dirty="0"/>
              <a:t>І </a:t>
            </a:r>
            <a:r>
              <a:rPr lang="ru-RU" sz="2800" b="1" dirty="0" err="1"/>
              <a:t>рівень</a:t>
            </a:r>
            <a:r>
              <a:rPr lang="ru-RU" sz="2800" b="1" dirty="0"/>
              <a:t> – 4 </a:t>
            </a:r>
            <a:r>
              <a:rPr lang="ru-RU" sz="2800" b="1" dirty="0" err="1"/>
              <a:t>завдання</a:t>
            </a:r>
            <a:r>
              <a:rPr lang="ru-RU" sz="2800" b="1" dirty="0"/>
              <a:t> по 2 </a:t>
            </a:r>
            <a:r>
              <a:rPr lang="ru-RU" sz="2800" b="1" dirty="0" err="1"/>
              <a:t>бали</a:t>
            </a:r>
            <a:r>
              <a:rPr lang="ru-RU" sz="2800" b="1" dirty="0"/>
              <a:t> за </a:t>
            </a:r>
            <a:r>
              <a:rPr lang="ru-RU" sz="2800" b="1" dirty="0" err="1"/>
              <a:t>кожне</a:t>
            </a:r>
            <a:r>
              <a:rPr lang="ru-RU" sz="2800" b="1" dirty="0"/>
              <a:t> (</a:t>
            </a:r>
            <a:r>
              <a:rPr lang="ru-RU" sz="2800" b="1" dirty="0" err="1"/>
              <a:t>загалом</a:t>
            </a:r>
            <a:r>
              <a:rPr lang="ru-RU" sz="2800" b="1" dirty="0"/>
              <a:t> 8 </a:t>
            </a:r>
            <a:r>
              <a:rPr lang="ru-RU" sz="2800" b="1" dirty="0" err="1"/>
              <a:t>балів</a:t>
            </a:r>
            <a:r>
              <a:rPr lang="ru-RU" sz="2800" b="1" dirty="0"/>
              <a:t>);</a:t>
            </a:r>
          </a:p>
          <a:p>
            <a:r>
              <a:rPr lang="ru-RU" sz="2800" b="1" dirty="0"/>
              <a:t>ІІ </a:t>
            </a:r>
            <a:r>
              <a:rPr lang="ru-RU" sz="2800" b="1" dirty="0" err="1"/>
              <a:t>рівень</a:t>
            </a:r>
            <a:r>
              <a:rPr lang="ru-RU" sz="2800" b="1" dirty="0"/>
              <a:t> – 3 </a:t>
            </a:r>
            <a:r>
              <a:rPr lang="ru-RU" sz="2800" b="1" dirty="0" err="1"/>
              <a:t>завдання</a:t>
            </a:r>
            <a:r>
              <a:rPr lang="ru-RU" sz="2800" b="1" dirty="0"/>
              <a:t> по 4 </a:t>
            </a:r>
            <a:r>
              <a:rPr lang="ru-RU" sz="2800" b="1" dirty="0" err="1"/>
              <a:t>балів</a:t>
            </a:r>
            <a:r>
              <a:rPr lang="ru-RU" sz="2800" b="1" dirty="0"/>
              <a:t> за </a:t>
            </a:r>
            <a:r>
              <a:rPr lang="ru-RU" sz="2800" b="1" dirty="0" err="1"/>
              <a:t>кожне</a:t>
            </a:r>
            <a:r>
              <a:rPr lang="ru-RU" sz="2800" b="1" dirty="0"/>
              <a:t> (</a:t>
            </a:r>
            <a:r>
              <a:rPr lang="ru-RU" sz="2800" b="1" dirty="0" err="1"/>
              <a:t>загалом</a:t>
            </a:r>
            <a:r>
              <a:rPr lang="ru-RU" sz="2800" b="1" dirty="0"/>
              <a:t> 12 </a:t>
            </a:r>
            <a:r>
              <a:rPr lang="ru-RU" sz="2800" b="1" dirty="0" err="1"/>
              <a:t>балів</a:t>
            </a:r>
            <a:r>
              <a:rPr lang="ru-RU" sz="2800" b="1" dirty="0"/>
              <a:t>);</a:t>
            </a:r>
          </a:p>
          <a:p>
            <a:r>
              <a:rPr lang="ru-RU" sz="2800" b="1" dirty="0"/>
              <a:t>ІІІ </a:t>
            </a:r>
            <a:r>
              <a:rPr lang="ru-RU" sz="2800" b="1" dirty="0" err="1"/>
              <a:t>рівень</a:t>
            </a:r>
            <a:r>
              <a:rPr lang="ru-RU" sz="2800" b="1" dirty="0"/>
              <a:t> – 2 </a:t>
            </a:r>
            <a:r>
              <a:rPr lang="ru-RU" sz="2800" b="1" dirty="0" err="1"/>
              <a:t>завдання</a:t>
            </a:r>
            <a:r>
              <a:rPr lang="ru-RU" sz="2800" b="1" dirty="0"/>
              <a:t> по 5 </a:t>
            </a:r>
            <a:r>
              <a:rPr lang="ru-RU" sz="2800" b="1" dirty="0" err="1"/>
              <a:t>балів</a:t>
            </a:r>
            <a:r>
              <a:rPr lang="ru-RU" sz="2800" b="1" dirty="0"/>
              <a:t> за </a:t>
            </a:r>
            <a:r>
              <a:rPr lang="ru-RU" sz="2800" b="1" dirty="0" err="1"/>
              <a:t>кожне</a:t>
            </a:r>
            <a:r>
              <a:rPr lang="ru-RU" sz="2800" b="1" dirty="0"/>
              <a:t> (</a:t>
            </a:r>
            <a:r>
              <a:rPr lang="ru-RU" sz="2800" b="1" dirty="0" err="1"/>
              <a:t>загалом</a:t>
            </a:r>
            <a:r>
              <a:rPr lang="ru-RU" sz="2800" b="1" dirty="0"/>
              <a:t> 10 </a:t>
            </a:r>
            <a:r>
              <a:rPr lang="ru-RU" sz="2800" b="1" dirty="0" err="1"/>
              <a:t>балів</a:t>
            </a:r>
            <a:r>
              <a:rPr lang="ru-RU" sz="2800" b="1" dirty="0"/>
              <a:t>).</a:t>
            </a:r>
          </a:p>
          <a:p>
            <a:pPr marL="0" indent="0">
              <a:buNone/>
            </a:pPr>
            <a:r>
              <a:rPr lang="ru-RU" sz="2800" b="1" dirty="0" smtClean="0"/>
              <a:t>	Максимальна </a:t>
            </a:r>
            <a:r>
              <a:rPr lang="ru-RU" sz="2800" b="1" dirty="0"/>
              <a:t>сума </a:t>
            </a:r>
            <a:r>
              <a:rPr lang="ru-RU" sz="2800" b="1" dirty="0" err="1"/>
              <a:t>балів</a:t>
            </a:r>
            <a:r>
              <a:rPr lang="ru-RU" sz="2800" b="1" dirty="0"/>
              <a:t>, яку </a:t>
            </a:r>
            <a:r>
              <a:rPr lang="ru-RU" sz="2800" b="1" dirty="0" err="1"/>
              <a:t>може</a:t>
            </a:r>
            <a:r>
              <a:rPr lang="ru-RU" sz="2800" b="1" dirty="0"/>
              <a:t> </a:t>
            </a:r>
            <a:r>
              <a:rPr lang="ru-RU" sz="2800" b="1" dirty="0" err="1"/>
              <a:t>набрати</a:t>
            </a:r>
            <a:r>
              <a:rPr lang="ru-RU" sz="2800" b="1" dirty="0"/>
              <a:t> </a:t>
            </a:r>
            <a:r>
              <a:rPr lang="ru-RU" sz="2800" b="1" dirty="0" err="1"/>
              <a:t>учасник</a:t>
            </a:r>
            <a:r>
              <a:rPr lang="ru-RU" sz="2800" b="1" dirty="0"/>
              <a:t> за </a:t>
            </a:r>
            <a:r>
              <a:rPr lang="ru-RU" sz="2800" b="1" dirty="0" err="1"/>
              <a:t>виконання</a:t>
            </a:r>
            <a:r>
              <a:rPr lang="ru-RU" sz="2800" b="1" dirty="0"/>
              <a:t> </a:t>
            </a:r>
            <a:r>
              <a:rPr lang="ru-RU" sz="2800" b="1" dirty="0" err="1"/>
              <a:t>завдань</a:t>
            </a:r>
            <a:r>
              <a:rPr lang="ru-RU" sz="2800" b="1" dirty="0"/>
              <a:t> з </a:t>
            </a:r>
            <a:r>
              <a:rPr lang="ru-RU" sz="2800" b="1" dirty="0" err="1"/>
              <a:t>базової</a:t>
            </a:r>
            <a:r>
              <a:rPr lang="ru-RU" sz="2800" b="1" dirty="0"/>
              <a:t> </a:t>
            </a:r>
            <a:r>
              <a:rPr lang="ru-RU" sz="2800" b="1" dirty="0" err="1"/>
              <a:t>дисципліни</a:t>
            </a:r>
            <a:r>
              <a:rPr lang="ru-RU" sz="2800" b="1" dirty="0"/>
              <a:t>, – 30 </a:t>
            </a:r>
            <a:r>
              <a:rPr lang="ru-RU" sz="2800" b="1" dirty="0" err="1"/>
              <a:t>балів</a:t>
            </a:r>
            <a:r>
              <a:rPr lang="ru-RU" sz="2800" b="1" dirty="0"/>
              <a:t>.</a:t>
            </a:r>
          </a:p>
          <a:p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базових</a:t>
            </a:r>
            <a:r>
              <a:rPr lang="ru-RU" dirty="0"/>
              <a:t> </a:t>
            </a:r>
            <a:r>
              <a:rPr lang="ru-RU" dirty="0" err="1"/>
              <a:t>дисциплін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6415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208393"/>
              </p:ext>
            </p:extLst>
          </p:nvPr>
        </p:nvGraphicFramePr>
        <p:xfrm>
          <a:off x="251520" y="1196752"/>
          <a:ext cx="8640960" cy="5540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4464496"/>
                <a:gridCol w="2880320"/>
              </a:tblGrid>
              <a:tr h="63714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Критерій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Максимальна кількість балів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714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Аргументованість вибору теми і методів дослідження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572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Ступінь самостійності і особистий внесок автора в роботу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572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Чіткість і логічність, послідовність і грамотність  викладення матеріалу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7429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Кваліфіковане ведення дискусії (вичерпність відповідей і змістовність заданих запитань)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714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Культура мовлення, вільне володіння матеріалом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2970">
                <a:tc gridSpan="2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Усього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err="1"/>
              <a:t>Критерії</a:t>
            </a:r>
            <a:r>
              <a:rPr lang="ru-RU" sz="2000" b="1" dirty="0"/>
              <a:t> </a:t>
            </a:r>
            <a:r>
              <a:rPr lang="ru-RU" sz="2000" b="1" dirty="0" err="1"/>
              <a:t>оцінювання</a:t>
            </a:r>
            <a:r>
              <a:rPr lang="ru-RU" sz="2000" b="1" dirty="0"/>
              <a:t> </a:t>
            </a:r>
            <a:r>
              <a:rPr lang="ru-RU" sz="2000" b="1" dirty="0" err="1"/>
              <a:t>захисту</a:t>
            </a:r>
            <a:r>
              <a:rPr lang="ru-RU" sz="2000" b="1" dirty="0"/>
              <a:t> </a:t>
            </a:r>
            <a:r>
              <a:rPr lang="ru-RU" sz="2000" b="1" dirty="0" err="1"/>
              <a:t>науково-дослідницьких</a:t>
            </a:r>
            <a:r>
              <a:rPr lang="ru-RU" sz="2000" b="1" dirty="0"/>
              <a:t> </a:t>
            </a:r>
            <a:r>
              <a:rPr lang="ru-RU" sz="2000" b="1" dirty="0" err="1"/>
              <a:t>робіт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для </a:t>
            </a:r>
            <a:r>
              <a:rPr lang="ru-RU" sz="2000" b="1" dirty="0" err="1"/>
              <a:t>наукових</a:t>
            </a:r>
            <a:r>
              <a:rPr lang="ru-RU" sz="2000" b="1" dirty="0"/>
              <a:t> </a:t>
            </a:r>
            <a:r>
              <a:rPr lang="ru-RU" sz="2000" b="1" dirty="0" err="1"/>
              <a:t>відділень</a:t>
            </a:r>
            <a:r>
              <a:rPr lang="ru-RU" sz="2000" b="1" dirty="0"/>
              <a:t> математики, </a:t>
            </a:r>
            <a:r>
              <a:rPr lang="ru-RU" sz="2000" b="1" dirty="0" err="1"/>
              <a:t>фізики</a:t>
            </a:r>
            <a:r>
              <a:rPr lang="ru-RU" sz="2000" b="1" dirty="0"/>
              <a:t> і </a:t>
            </a:r>
            <a:r>
              <a:rPr lang="ru-RU" sz="2000" b="1" dirty="0" err="1"/>
              <a:t>астрономії</a:t>
            </a:r>
            <a:r>
              <a:rPr lang="ru-RU" sz="2000" b="1" dirty="0"/>
              <a:t>, </a:t>
            </a:r>
            <a:r>
              <a:rPr lang="ru-RU" sz="2000" b="1" dirty="0" err="1"/>
              <a:t>економіки</a:t>
            </a:r>
            <a:r>
              <a:rPr lang="ru-RU" sz="2000" b="1" dirty="0"/>
              <a:t>, </a:t>
            </a:r>
            <a:r>
              <a:rPr lang="ru-RU" sz="2000" b="1" dirty="0" err="1"/>
              <a:t>технічних</a:t>
            </a:r>
            <a:r>
              <a:rPr lang="ru-RU" sz="2000" b="1" dirty="0"/>
              <a:t>, </a:t>
            </a:r>
            <a:r>
              <a:rPr lang="ru-RU" sz="2000" b="1" dirty="0" err="1"/>
              <a:t>комп’ютерних</a:t>
            </a:r>
            <a:r>
              <a:rPr lang="ru-RU" sz="2000" b="1" dirty="0"/>
              <a:t> наук, </a:t>
            </a:r>
            <a:r>
              <a:rPr lang="ru-RU" sz="2000" b="1" dirty="0" err="1"/>
              <a:t>хімії</a:t>
            </a:r>
            <a:r>
              <a:rPr lang="ru-RU" sz="2000" b="1" dirty="0"/>
              <a:t> та </a:t>
            </a:r>
            <a:r>
              <a:rPr lang="ru-RU" sz="2000" b="1" dirty="0" err="1"/>
              <a:t>біології</a:t>
            </a:r>
            <a:r>
              <a:rPr lang="ru-RU" sz="2000" b="1" dirty="0"/>
              <a:t>, наук про Землю, </a:t>
            </a:r>
            <a:r>
              <a:rPr lang="ru-RU" sz="2000" b="1" dirty="0" err="1"/>
              <a:t>екології</a:t>
            </a:r>
            <a:r>
              <a:rPr lang="ru-RU" sz="2000" b="1" dirty="0"/>
              <a:t> та </a:t>
            </a:r>
            <a:r>
              <a:rPr lang="ru-RU" sz="2000" b="1" dirty="0" err="1"/>
              <a:t>аграрних</a:t>
            </a:r>
            <a:r>
              <a:rPr lang="ru-RU" sz="2000" b="1" dirty="0"/>
              <a:t> наук:</a:t>
            </a:r>
            <a:br>
              <a:rPr lang="ru-RU" sz="2000" b="1" dirty="0"/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76650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826698"/>
              </p:ext>
            </p:extLst>
          </p:nvPr>
        </p:nvGraphicFramePr>
        <p:xfrm>
          <a:off x="251520" y="1772817"/>
          <a:ext cx="8784976" cy="5153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253"/>
                <a:gridCol w="5030443"/>
                <a:gridCol w="2520280"/>
              </a:tblGrid>
              <a:tr h="36279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Критерій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Максимальна кількість балів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279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Аргументованість вибору теми дослідження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88382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Критичний аналіз досліджуваної проблеми з виявленням особистого внеску учасника конкурсу в розв’язання порушеної проблеми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4191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Чіткість і логічність, послідовність і грамотність  викладення матеріалу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558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Кваліфіковане ведення дискусії (вичерпність відповідей і змістовність заданих запитань)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279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Культура мовлення, вільне володіння матеріалом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6978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Наявність і доцільність додаткового матеріалу, що унаочнює основні результати дослідження (мультимедійна презентація, схеми, таблиці, малюнки, роздатковий матеріал тощо)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2228">
                <a:tc gridSpan="2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Усього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Autofit/>
          </a:bodyPr>
          <a:lstStyle/>
          <a:p>
            <a:r>
              <a:rPr lang="ru-RU" sz="2400" b="1" dirty="0" err="1"/>
              <a:t>Критерії</a:t>
            </a:r>
            <a:r>
              <a:rPr lang="ru-RU" sz="2400" b="1" dirty="0"/>
              <a:t> </a:t>
            </a:r>
            <a:r>
              <a:rPr lang="ru-RU" sz="2400" b="1" dirty="0" err="1"/>
              <a:t>оцінювання</a:t>
            </a:r>
            <a:r>
              <a:rPr lang="ru-RU" sz="2400" b="1" dirty="0"/>
              <a:t> </a:t>
            </a:r>
            <a:r>
              <a:rPr lang="ru-RU" sz="2400" b="1" dirty="0" err="1"/>
              <a:t>захисту</a:t>
            </a:r>
            <a:r>
              <a:rPr lang="ru-RU" sz="2400" b="1" dirty="0"/>
              <a:t> </a:t>
            </a:r>
            <a:r>
              <a:rPr lang="ru-RU" sz="2400" b="1" dirty="0" err="1"/>
              <a:t>науково-дослідницьких</a:t>
            </a:r>
            <a:r>
              <a:rPr lang="ru-RU" sz="2400" b="1" dirty="0"/>
              <a:t> </a:t>
            </a:r>
            <a:r>
              <a:rPr lang="ru-RU" sz="2400" b="1" dirty="0" err="1"/>
              <a:t>робіт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для </a:t>
            </a:r>
            <a:r>
              <a:rPr lang="ru-RU" sz="2400" b="1" dirty="0" err="1"/>
              <a:t>наукових</a:t>
            </a:r>
            <a:r>
              <a:rPr lang="ru-RU" sz="2400" b="1" dirty="0"/>
              <a:t> </a:t>
            </a:r>
            <a:r>
              <a:rPr lang="ru-RU" sz="2400" b="1" dirty="0" err="1"/>
              <a:t>відділень</a:t>
            </a:r>
            <a:r>
              <a:rPr lang="ru-RU" sz="2400" b="1" dirty="0"/>
              <a:t> </a:t>
            </a:r>
            <a:r>
              <a:rPr lang="ru-RU" sz="2400" b="1" dirty="0" err="1"/>
              <a:t>історії</a:t>
            </a:r>
            <a:r>
              <a:rPr lang="ru-RU" sz="2400" b="1" dirty="0"/>
              <a:t>, </a:t>
            </a:r>
            <a:r>
              <a:rPr lang="ru-RU" sz="2400" b="1" dirty="0" err="1"/>
              <a:t>філософії</a:t>
            </a:r>
            <a:r>
              <a:rPr lang="ru-RU" sz="2400" b="1" dirty="0"/>
              <a:t> та </a:t>
            </a:r>
            <a:r>
              <a:rPr lang="ru-RU" sz="2400" b="1" dirty="0" err="1"/>
              <a:t>суспільствознавства</a:t>
            </a:r>
            <a:r>
              <a:rPr lang="ru-RU" sz="2400" b="1" dirty="0"/>
              <a:t>, </a:t>
            </a:r>
            <a:r>
              <a:rPr lang="ru-RU" sz="2400" b="1" dirty="0" err="1"/>
              <a:t>літературознавства</a:t>
            </a:r>
            <a:r>
              <a:rPr lang="ru-RU" sz="2400" b="1" dirty="0"/>
              <a:t>, фольклористики та </a:t>
            </a:r>
            <a:r>
              <a:rPr lang="ru-RU" sz="2400" b="1" dirty="0" err="1"/>
              <a:t>мистецтвознавства</a:t>
            </a:r>
            <a:r>
              <a:rPr lang="ru-RU" sz="2400" b="1" dirty="0"/>
              <a:t>, </a:t>
            </a:r>
            <a:r>
              <a:rPr lang="ru-RU" sz="2400" b="1" dirty="0" err="1"/>
              <a:t>мовознавства</a:t>
            </a:r>
            <a:r>
              <a:rPr lang="ru-RU" sz="2400" dirty="0"/>
              <a:t>: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32394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err="1" smtClean="0"/>
              <a:t>Переможці</a:t>
            </a:r>
            <a:r>
              <a:rPr lang="ru-RU" b="1" dirty="0" smtClean="0"/>
              <a:t> </a:t>
            </a:r>
            <a:r>
              <a:rPr lang="ru-RU" b="1" dirty="0"/>
              <a:t>І та ІІ </a:t>
            </a:r>
            <a:r>
              <a:rPr lang="ru-RU" b="1" dirty="0" err="1"/>
              <a:t>етапів</a:t>
            </a:r>
            <a:r>
              <a:rPr lang="ru-RU" b="1" dirty="0"/>
              <a:t> Конкурсу </a:t>
            </a:r>
            <a:r>
              <a:rPr lang="ru-RU" b="1" dirty="0" err="1"/>
              <a:t>визначаються</a:t>
            </a:r>
            <a:r>
              <a:rPr lang="ru-RU" b="1" dirty="0"/>
              <a:t> в </a:t>
            </a:r>
            <a:r>
              <a:rPr lang="ru-RU" b="1" dirty="0" err="1"/>
              <a:t>кожній</a:t>
            </a:r>
            <a:r>
              <a:rPr lang="ru-RU" b="1" dirty="0"/>
              <a:t> </a:t>
            </a:r>
            <a:r>
              <a:rPr lang="ru-RU" b="1" dirty="0" err="1"/>
              <a:t>науковій</a:t>
            </a:r>
            <a:r>
              <a:rPr lang="ru-RU" b="1" dirty="0"/>
              <a:t> </a:t>
            </a:r>
            <a:r>
              <a:rPr lang="ru-RU" b="1" dirty="0" err="1"/>
              <a:t>секції</a:t>
            </a:r>
            <a:r>
              <a:rPr lang="ru-RU" b="1" dirty="0"/>
              <a:t> </a:t>
            </a:r>
            <a:r>
              <a:rPr lang="ru-RU" b="1" dirty="0" err="1"/>
              <a:t>окремо</a:t>
            </a:r>
            <a:r>
              <a:rPr lang="ru-RU" b="1" dirty="0"/>
              <a:t> за сумою </a:t>
            </a:r>
            <a:r>
              <a:rPr lang="ru-RU" b="1" dirty="0" err="1"/>
              <a:t>балів</a:t>
            </a:r>
            <a:r>
              <a:rPr lang="ru-RU" b="1" dirty="0"/>
              <a:t>, </a:t>
            </a:r>
            <a:r>
              <a:rPr lang="ru-RU" b="1" dirty="0" err="1"/>
              <a:t>набраних</a:t>
            </a:r>
            <a:r>
              <a:rPr lang="ru-RU" b="1" dirty="0"/>
              <a:t> </a:t>
            </a:r>
            <a:r>
              <a:rPr lang="ru-RU" b="1" dirty="0" err="1"/>
              <a:t>учасниками</a:t>
            </a:r>
            <a:r>
              <a:rPr lang="ru-RU" b="1" dirty="0"/>
              <a:t> в </a:t>
            </a:r>
            <a:r>
              <a:rPr lang="ru-RU" b="1" dirty="0" err="1"/>
              <a:t>усіх</a:t>
            </a:r>
            <a:r>
              <a:rPr lang="ru-RU" b="1" dirty="0"/>
              <a:t> </a:t>
            </a:r>
            <a:r>
              <a:rPr lang="ru-RU" b="1" dirty="0" err="1"/>
              <a:t>розділах</a:t>
            </a:r>
            <a:r>
              <a:rPr lang="ru-RU" b="1" dirty="0"/>
              <a:t> </a:t>
            </a:r>
            <a:r>
              <a:rPr lang="ru-RU" b="1" dirty="0" err="1"/>
              <a:t>програми</a:t>
            </a:r>
            <a:r>
              <a:rPr lang="ru-RU" b="1" dirty="0"/>
              <a:t> Конкурсу. </a:t>
            </a:r>
          </a:p>
          <a:p>
            <a:pPr marL="0" indent="0">
              <a:buNone/>
            </a:pPr>
            <a:r>
              <a:rPr lang="ru-RU" b="1" dirty="0" err="1"/>
              <a:t>Переможцями</a:t>
            </a:r>
            <a:r>
              <a:rPr lang="ru-RU" b="1" dirty="0"/>
              <a:t> Конкурсу є </a:t>
            </a:r>
            <a:r>
              <a:rPr lang="ru-RU" b="1" dirty="0" err="1"/>
              <a:t>учасники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в </a:t>
            </a:r>
            <a:r>
              <a:rPr lang="ru-RU" b="1" dirty="0" err="1"/>
              <a:t>наукових</a:t>
            </a:r>
            <a:r>
              <a:rPr lang="ru-RU" b="1" dirty="0"/>
              <a:t> </a:t>
            </a:r>
            <a:r>
              <a:rPr lang="ru-RU" b="1" dirty="0" err="1"/>
              <a:t>секціях</a:t>
            </a:r>
            <a:r>
              <a:rPr lang="ru-RU" b="1" dirty="0"/>
              <a:t> </a:t>
            </a:r>
            <a:r>
              <a:rPr lang="ru-RU" b="1" dirty="0" err="1"/>
              <a:t>посіли</a:t>
            </a:r>
            <a:r>
              <a:rPr lang="ru-RU" b="1" dirty="0"/>
              <a:t> 1, 2 і 3 </a:t>
            </a:r>
            <a:r>
              <a:rPr lang="ru-RU" b="1" dirty="0" err="1"/>
              <a:t>місця</a:t>
            </a:r>
            <a:r>
              <a:rPr lang="ru-RU" b="1" dirty="0"/>
              <a:t> та </a:t>
            </a:r>
            <a:r>
              <a:rPr lang="ru-RU" b="1" dirty="0" err="1"/>
              <a:t>відзначені</a:t>
            </a:r>
            <a:r>
              <a:rPr lang="ru-RU" b="1" dirty="0"/>
              <a:t> дипломами </a:t>
            </a:r>
            <a:r>
              <a:rPr lang="ru-RU" b="1" dirty="0" err="1"/>
              <a:t>відповідно</a:t>
            </a:r>
            <a:r>
              <a:rPr lang="ru-RU" b="1" dirty="0"/>
              <a:t> І, ІІ і ІІІ </a:t>
            </a:r>
            <a:r>
              <a:rPr lang="ru-RU" b="1" dirty="0" err="1"/>
              <a:t>ступенів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Кількість</a:t>
            </a:r>
            <a:r>
              <a:rPr lang="ru-RU" b="1" dirty="0" smtClean="0"/>
              <a:t> </a:t>
            </a:r>
            <a:r>
              <a:rPr lang="ru-RU" b="1" dirty="0" err="1"/>
              <a:t>призових</a:t>
            </a:r>
            <a:r>
              <a:rPr lang="ru-RU" b="1" dirty="0"/>
              <a:t> (перших, других, </a:t>
            </a:r>
            <a:r>
              <a:rPr lang="ru-RU" b="1" dirty="0" err="1"/>
              <a:t>третіх</a:t>
            </a:r>
            <a:r>
              <a:rPr lang="ru-RU" b="1" dirty="0"/>
              <a:t>) </a:t>
            </a:r>
            <a:r>
              <a:rPr lang="ru-RU" b="1" dirty="0" err="1"/>
              <a:t>місць</a:t>
            </a:r>
            <a:r>
              <a:rPr lang="ru-RU" b="1" dirty="0"/>
              <a:t> та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орієнтовний</a:t>
            </a:r>
            <a:r>
              <a:rPr lang="ru-RU" b="1" dirty="0"/>
              <a:t> </a:t>
            </a:r>
            <a:r>
              <a:rPr lang="ru-RU" b="1" dirty="0" err="1"/>
              <a:t>розподіл</a:t>
            </a:r>
            <a:r>
              <a:rPr lang="ru-RU" b="1" dirty="0"/>
              <a:t> за результатами І та ІІ </a:t>
            </a:r>
            <a:r>
              <a:rPr lang="ru-RU" b="1" dirty="0" err="1"/>
              <a:t>етапів</a:t>
            </a:r>
            <a:r>
              <a:rPr lang="ru-RU" b="1" dirty="0"/>
              <a:t> Конкурсу </a:t>
            </a:r>
            <a:r>
              <a:rPr lang="ru-RU" b="1" dirty="0" err="1"/>
              <a:t>визначаються</a:t>
            </a:r>
            <a:r>
              <a:rPr lang="ru-RU" b="1" dirty="0"/>
              <a:t> </a:t>
            </a:r>
            <a:r>
              <a:rPr lang="ru-RU" b="1" dirty="0" err="1"/>
              <a:t>організаційними</a:t>
            </a:r>
            <a:r>
              <a:rPr lang="ru-RU" b="1" dirty="0"/>
              <a:t> </a:t>
            </a:r>
            <a:r>
              <a:rPr lang="ru-RU" b="1" dirty="0" err="1"/>
              <a:t>комітетами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 smtClean="0"/>
              <a:t>	Перше </a:t>
            </a:r>
            <a:r>
              <a:rPr lang="ru-RU" b="1" dirty="0" err="1"/>
              <a:t>місце</a:t>
            </a:r>
            <a:r>
              <a:rPr lang="ru-RU" b="1" dirty="0"/>
              <a:t> </a:t>
            </a:r>
            <a:r>
              <a:rPr lang="ru-RU" b="1" dirty="0" err="1"/>
              <a:t>визначається</a:t>
            </a:r>
            <a:r>
              <a:rPr lang="ru-RU" b="1" dirty="0"/>
              <a:t>,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учасник</a:t>
            </a:r>
            <a:r>
              <a:rPr lang="ru-RU" b="1" dirty="0"/>
              <a:t> набрав 85 і </a:t>
            </a:r>
            <a:r>
              <a:rPr lang="ru-RU" b="1" dirty="0" err="1"/>
              <a:t>більше</a:t>
            </a:r>
            <a:r>
              <a:rPr lang="ru-RU" b="1" dirty="0"/>
              <a:t> </a:t>
            </a:r>
            <a:r>
              <a:rPr lang="ru-RU" b="1" dirty="0" err="1"/>
              <a:t>балів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 smtClean="0"/>
              <a:t>	Друге </a:t>
            </a:r>
            <a:r>
              <a:rPr lang="ru-RU" b="1" dirty="0" err="1"/>
              <a:t>місце</a:t>
            </a:r>
            <a:r>
              <a:rPr lang="ru-RU" b="1" dirty="0"/>
              <a:t> </a:t>
            </a:r>
            <a:r>
              <a:rPr lang="ru-RU" b="1" dirty="0" err="1"/>
              <a:t>визначається</a:t>
            </a:r>
            <a:r>
              <a:rPr lang="ru-RU" b="1" dirty="0"/>
              <a:t>,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учасник</a:t>
            </a:r>
            <a:r>
              <a:rPr lang="ru-RU" b="1" dirty="0"/>
              <a:t> набрав 80 і </a:t>
            </a:r>
            <a:r>
              <a:rPr lang="ru-RU" b="1" dirty="0" err="1"/>
              <a:t>більше</a:t>
            </a:r>
            <a:r>
              <a:rPr lang="ru-RU" b="1" dirty="0"/>
              <a:t> </a:t>
            </a:r>
            <a:r>
              <a:rPr lang="ru-RU" b="1" dirty="0" err="1"/>
              <a:t>балів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Третє</a:t>
            </a:r>
            <a:r>
              <a:rPr lang="ru-RU" b="1" dirty="0" smtClean="0"/>
              <a:t> </a:t>
            </a:r>
            <a:r>
              <a:rPr lang="ru-RU" b="1" dirty="0" err="1"/>
              <a:t>місце</a:t>
            </a:r>
            <a:r>
              <a:rPr lang="ru-RU" b="1" dirty="0"/>
              <a:t> </a:t>
            </a:r>
            <a:r>
              <a:rPr lang="ru-RU" b="1" dirty="0" err="1"/>
              <a:t>визначається</a:t>
            </a:r>
            <a:r>
              <a:rPr lang="ru-RU" b="1" dirty="0"/>
              <a:t>,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учасник</a:t>
            </a:r>
            <a:r>
              <a:rPr lang="ru-RU" b="1" dirty="0"/>
              <a:t> набрав 75 і </a:t>
            </a:r>
            <a:r>
              <a:rPr lang="ru-RU" b="1" dirty="0" err="1"/>
              <a:t>більше</a:t>
            </a:r>
            <a:r>
              <a:rPr lang="ru-RU" b="1" dirty="0"/>
              <a:t> </a:t>
            </a:r>
            <a:r>
              <a:rPr lang="ru-RU" b="1" dirty="0" err="1"/>
              <a:t>балів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 smtClean="0"/>
              <a:t>	При </a:t>
            </a:r>
            <a:r>
              <a:rPr lang="ru-RU" b="1" dirty="0" err="1"/>
              <a:t>рівності</a:t>
            </a:r>
            <a:r>
              <a:rPr lang="ru-RU" b="1" dirty="0"/>
              <a:t> </a:t>
            </a:r>
            <a:r>
              <a:rPr lang="ru-RU" b="1" dirty="0" err="1"/>
              <a:t>сум</a:t>
            </a:r>
            <a:r>
              <a:rPr lang="ru-RU" b="1" dirty="0"/>
              <a:t> </a:t>
            </a:r>
            <a:r>
              <a:rPr lang="ru-RU" b="1" dirty="0" err="1"/>
              <a:t>балів</a:t>
            </a:r>
            <a:r>
              <a:rPr lang="ru-RU" b="1" dirty="0"/>
              <a:t> </a:t>
            </a:r>
            <a:r>
              <a:rPr lang="ru-RU" b="1" dirty="0" err="1"/>
              <a:t>декількох</a:t>
            </a:r>
            <a:r>
              <a:rPr lang="ru-RU" b="1" dirty="0"/>
              <a:t> </a:t>
            </a:r>
            <a:r>
              <a:rPr lang="ru-RU" b="1" dirty="0" err="1"/>
              <a:t>учасників</a:t>
            </a:r>
            <a:r>
              <a:rPr lang="ru-RU" b="1" dirty="0"/>
              <a:t> </a:t>
            </a:r>
            <a:r>
              <a:rPr lang="ru-RU" b="1" dirty="0" err="1"/>
              <a:t>місця</a:t>
            </a:r>
            <a:r>
              <a:rPr lang="ru-RU" b="1" dirty="0"/>
              <a:t> </a:t>
            </a:r>
            <a:r>
              <a:rPr lang="ru-RU" b="1" dirty="0" err="1"/>
              <a:t>визначаються</a:t>
            </a:r>
            <a:r>
              <a:rPr lang="ru-RU" b="1" dirty="0"/>
              <a:t> з </a:t>
            </a:r>
            <a:r>
              <a:rPr lang="ru-RU" b="1" dirty="0" err="1"/>
              <a:t>урахуванням</a:t>
            </a:r>
            <a:r>
              <a:rPr lang="ru-RU" b="1" dirty="0"/>
              <a:t> </a:t>
            </a:r>
            <a:r>
              <a:rPr lang="ru-RU" b="1" dirty="0" err="1"/>
              <a:t>підсумків</a:t>
            </a:r>
            <a:r>
              <a:rPr lang="ru-RU" b="1" dirty="0"/>
              <a:t> </a:t>
            </a:r>
            <a:r>
              <a:rPr lang="ru-RU" b="1" dirty="0" err="1"/>
              <a:t>захисту</a:t>
            </a:r>
            <a:r>
              <a:rPr lang="ru-RU" b="1" dirty="0"/>
              <a:t> </a:t>
            </a:r>
            <a:r>
              <a:rPr lang="ru-RU" b="1" dirty="0" err="1"/>
              <a:t>науково-дослідницьких</a:t>
            </a:r>
            <a:r>
              <a:rPr lang="ru-RU" b="1" dirty="0"/>
              <a:t> </a:t>
            </a:r>
            <a:r>
              <a:rPr lang="ru-RU" b="1" dirty="0" err="1"/>
              <a:t>робіт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переможців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479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132856"/>
            <a:ext cx="8640959" cy="432048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1. У </a:t>
            </a:r>
            <a:r>
              <a:rPr lang="ru-RU" b="1" dirty="0" err="1"/>
              <a:t>разі</a:t>
            </a:r>
            <a:r>
              <a:rPr lang="ru-RU" b="1" dirty="0"/>
              <a:t> </a:t>
            </a:r>
            <a:r>
              <a:rPr lang="ru-RU" b="1" dirty="0" err="1"/>
              <a:t>виникнення</a:t>
            </a:r>
            <a:r>
              <a:rPr lang="ru-RU" b="1" dirty="0"/>
              <a:t> </a:t>
            </a:r>
            <a:r>
              <a:rPr lang="ru-RU" b="1" dirty="0" err="1"/>
              <a:t>питань</a:t>
            </a:r>
            <a:r>
              <a:rPr lang="ru-RU" b="1" dirty="0"/>
              <a:t> </a:t>
            </a:r>
            <a:r>
              <a:rPr lang="ru-RU" b="1" dirty="0" err="1"/>
              <a:t>щодо</a:t>
            </a:r>
            <a:r>
              <a:rPr lang="ru-RU" b="1" dirty="0"/>
              <a:t> </a:t>
            </a:r>
            <a:r>
              <a:rPr lang="ru-RU" b="1" dirty="0" err="1"/>
              <a:t>результатів</a:t>
            </a:r>
            <a:r>
              <a:rPr lang="ru-RU" b="1" dirty="0"/>
              <a:t> Конкурсу </a:t>
            </a:r>
            <a:r>
              <a:rPr lang="ru-RU" b="1" dirty="0" err="1"/>
              <a:t>учасник</a:t>
            </a:r>
            <a:r>
              <a:rPr lang="ru-RU" b="1" dirty="0"/>
              <a:t> </a:t>
            </a:r>
            <a:r>
              <a:rPr lang="ru-RU" b="1" dirty="0" err="1"/>
              <a:t>може</a:t>
            </a:r>
            <a:r>
              <a:rPr lang="ru-RU" b="1" dirty="0"/>
              <a:t> </a:t>
            </a:r>
            <a:r>
              <a:rPr lang="ru-RU" b="1" dirty="0" err="1"/>
              <a:t>звернутися</a:t>
            </a:r>
            <a:r>
              <a:rPr lang="ru-RU" b="1" dirty="0"/>
              <a:t> за </a:t>
            </a:r>
            <a:r>
              <a:rPr lang="ru-RU" b="1" dirty="0" err="1"/>
              <a:t>роз’ясненнями</a:t>
            </a:r>
            <a:r>
              <a:rPr lang="ru-RU" b="1" dirty="0"/>
              <a:t> до </a:t>
            </a:r>
            <a:r>
              <a:rPr lang="ru-RU" b="1" dirty="0" err="1"/>
              <a:t>голови</a:t>
            </a:r>
            <a:r>
              <a:rPr lang="ru-RU" b="1" dirty="0"/>
              <a:t> </a:t>
            </a:r>
            <a:r>
              <a:rPr lang="ru-RU" b="1" dirty="0" err="1"/>
              <a:t>журі</a:t>
            </a:r>
            <a:r>
              <a:rPr lang="ru-RU" b="1" dirty="0"/>
              <a:t> </a:t>
            </a:r>
            <a:r>
              <a:rPr lang="ru-RU" b="1" dirty="0" err="1"/>
              <a:t>відповідної</a:t>
            </a:r>
            <a:r>
              <a:rPr lang="ru-RU" b="1" dirty="0"/>
              <a:t> </a:t>
            </a:r>
            <a:r>
              <a:rPr lang="ru-RU" b="1" dirty="0" err="1"/>
              <a:t>наукової</a:t>
            </a:r>
            <a:r>
              <a:rPr lang="ru-RU" b="1" dirty="0"/>
              <a:t> </a:t>
            </a:r>
            <a:r>
              <a:rPr lang="ru-RU" b="1" dirty="0" err="1"/>
              <a:t>секції</a:t>
            </a:r>
            <a:r>
              <a:rPr lang="ru-RU" b="1" dirty="0"/>
              <a:t> не </a:t>
            </a:r>
            <a:r>
              <a:rPr lang="ru-RU" b="1" dirty="0" err="1"/>
              <a:t>пізніше</a:t>
            </a:r>
            <a:r>
              <a:rPr lang="ru-RU" b="1" dirty="0"/>
              <a:t> </a:t>
            </a:r>
            <a:r>
              <a:rPr lang="ru-RU" b="1" dirty="0" err="1"/>
              <a:t>ніж</a:t>
            </a:r>
            <a:r>
              <a:rPr lang="ru-RU" b="1" dirty="0"/>
              <a:t> через 10 </a:t>
            </a:r>
            <a:r>
              <a:rPr lang="ru-RU" b="1" dirty="0" err="1"/>
              <a:t>хвилин</a:t>
            </a:r>
            <a:r>
              <a:rPr lang="ru-RU" b="1" dirty="0"/>
              <a:t> </a:t>
            </a:r>
            <a:r>
              <a:rPr lang="ru-RU" b="1" dirty="0" err="1"/>
              <a:t>після</a:t>
            </a:r>
            <a:r>
              <a:rPr lang="ru-RU" b="1" dirty="0"/>
              <a:t> </a:t>
            </a:r>
            <a:r>
              <a:rPr lang="ru-RU" b="1" dirty="0" err="1"/>
              <a:t>оголошення</a:t>
            </a:r>
            <a:r>
              <a:rPr lang="ru-RU" b="1" dirty="0"/>
              <a:t> </a:t>
            </a:r>
            <a:r>
              <a:rPr lang="ru-RU" b="1" dirty="0" err="1"/>
              <a:t>результатів</a:t>
            </a:r>
            <a:r>
              <a:rPr lang="ru-RU" b="1" dirty="0"/>
              <a:t>. </a:t>
            </a:r>
          </a:p>
          <a:p>
            <a:pPr marL="0" indent="0" algn="just">
              <a:buNone/>
            </a:pPr>
            <a:r>
              <a:rPr lang="ru-RU" b="1" dirty="0"/>
              <a:t>2. У </a:t>
            </a:r>
            <a:r>
              <a:rPr lang="ru-RU" b="1" dirty="0" err="1"/>
              <a:t>разі</a:t>
            </a:r>
            <a:r>
              <a:rPr lang="ru-RU" b="1" dirty="0"/>
              <a:t> </a:t>
            </a:r>
            <a:r>
              <a:rPr lang="ru-RU" b="1" dirty="0" err="1"/>
              <a:t>незгоди</a:t>
            </a:r>
            <a:r>
              <a:rPr lang="ru-RU" b="1" dirty="0"/>
              <a:t> </a:t>
            </a:r>
            <a:r>
              <a:rPr lang="ru-RU" b="1" dirty="0" err="1"/>
              <a:t>учасника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загальними</a:t>
            </a:r>
            <a:r>
              <a:rPr lang="ru-RU" b="1" dirty="0"/>
              <a:t> результатами Конкурсу </a:t>
            </a:r>
            <a:r>
              <a:rPr lang="ru-RU" b="1" dirty="0" err="1"/>
              <a:t>він</a:t>
            </a:r>
            <a:r>
              <a:rPr lang="ru-RU" b="1" dirty="0"/>
              <a:t> </a:t>
            </a:r>
            <a:r>
              <a:rPr lang="ru-RU" b="1" dirty="0" err="1"/>
              <a:t>має</a:t>
            </a:r>
            <a:r>
              <a:rPr lang="ru-RU" b="1" dirty="0"/>
              <a:t> право подати про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апеляційну</a:t>
            </a:r>
            <a:r>
              <a:rPr lang="ru-RU" b="1" dirty="0"/>
              <a:t> </a:t>
            </a:r>
            <a:r>
              <a:rPr lang="ru-RU" b="1" dirty="0" err="1"/>
              <a:t>заяву</a:t>
            </a:r>
            <a:r>
              <a:rPr lang="ru-RU" b="1" dirty="0"/>
              <a:t> в </a:t>
            </a:r>
            <a:r>
              <a:rPr lang="ru-RU" b="1" dirty="0" err="1"/>
              <a:t>письмовій</a:t>
            </a:r>
            <a:r>
              <a:rPr lang="ru-RU" b="1" dirty="0"/>
              <a:t> </a:t>
            </a:r>
            <a:r>
              <a:rPr lang="ru-RU" b="1" dirty="0" err="1"/>
              <a:t>формі</a:t>
            </a:r>
            <a:r>
              <a:rPr lang="ru-RU" b="1" dirty="0"/>
              <a:t> до </a:t>
            </a:r>
            <a:r>
              <a:rPr lang="ru-RU" b="1" dirty="0" err="1"/>
              <a:t>організаційного</a:t>
            </a:r>
            <a:r>
              <a:rPr lang="ru-RU" b="1" dirty="0"/>
              <a:t> </a:t>
            </a:r>
            <a:r>
              <a:rPr lang="ru-RU" b="1" dirty="0" err="1"/>
              <a:t>комітету</a:t>
            </a:r>
            <a:r>
              <a:rPr lang="ru-RU" b="1" dirty="0"/>
              <a:t> </a:t>
            </a:r>
            <a:r>
              <a:rPr lang="ru-RU" b="1" dirty="0" err="1"/>
              <a:t>відповідного</a:t>
            </a:r>
            <a:r>
              <a:rPr lang="ru-RU" b="1" dirty="0"/>
              <a:t> </a:t>
            </a:r>
            <a:r>
              <a:rPr lang="ru-RU" b="1" dirty="0" err="1"/>
              <a:t>етапу</a:t>
            </a:r>
            <a:r>
              <a:rPr lang="ru-RU" b="1" dirty="0"/>
              <a:t> Конкурсу.</a:t>
            </a:r>
          </a:p>
          <a:p>
            <a:pPr marL="0" indent="0" algn="just">
              <a:buNone/>
            </a:pPr>
            <a:r>
              <a:rPr lang="ru-RU" b="1" dirty="0"/>
              <a:t>3. З метою </a:t>
            </a:r>
            <a:r>
              <a:rPr lang="ru-RU" b="1" dirty="0" err="1"/>
              <a:t>вирішення</a:t>
            </a:r>
            <a:r>
              <a:rPr lang="ru-RU" b="1" dirty="0"/>
              <a:t> </a:t>
            </a:r>
            <a:r>
              <a:rPr lang="ru-RU" b="1" dirty="0" err="1"/>
              <a:t>спірних</a:t>
            </a:r>
            <a:r>
              <a:rPr lang="ru-RU" b="1" dirty="0"/>
              <a:t> </a:t>
            </a:r>
            <a:r>
              <a:rPr lang="ru-RU" b="1" dirty="0" err="1"/>
              <a:t>питань</a:t>
            </a:r>
            <a:r>
              <a:rPr lang="ru-RU" b="1" dirty="0"/>
              <a:t> </a:t>
            </a:r>
            <a:r>
              <a:rPr lang="ru-RU" b="1" dirty="0" err="1"/>
              <a:t>щодо</a:t>
            </a:r>
            <a:r>
              <a:rPr lang="ru-RU" b="1" dirty="0"/>
              <a:t> </a:t>
            </a:r>
            <a:r>
              <a:rPr lang="ru-RU" b="1" dirty="0" err="1"/>
              <a:t>загальних</a:t>
            </a:r>
            <a:r>
              <a:rPr lang="ru-RU" b="1" dirty="0"/>
              <a:t> </a:t>
            </a:r>
            <a:r>
              <a:rPr lang="ru-RU" b="1" dirty="0" err="1"/>
              <a:t>результатів</a:t>
            </a:r>
            <a:r>
              <a:rPr lang="ru-RU" b="1" dirty="0"/>
              <a:t> Конкурсу </a:t>
            </a:r>
            <a:r>
              <a:rPr lang="ru-RU" b="1" dirty="0" err="1"/>
              <a:t>організаційним</a:t>
            </a:r>
            <a:r>
              <a:rPr lang="ru-RU" b="1" dirty="0"/>
              <a:t> </a:t>
            </a:r>
            <a:r>
              <a:rPr lang="ru-RU" b="1" dirty="0" err="1"/>
              <a:t>комітетом</a:t>
            </a:r>
            <a:r>
              <a:rPr lang="ru-RU" b="1" dirty="0"/>
              <a:t> І та ІІ  </a:t>
            </a:r>
            <a:r>
              <a:rPr lang="ru-RU" b="1" dirty="0" err="1"/>
              <a:t>етапів</a:t>
            </a:r>
            <a:r>
              <a:rPr lang="ru-RU" b="1" dirty="0"/>
              <a:t> </a:t>
            </a:r>
            <a:r>
              <a:rPr lang="ru-RU" b="1" dirty="0" err="1"/>
              <a:t>створюються</a:t>
            </a:r>
            <a:r>
              <a:rPr lang="ru-RU" b="1" dirty="0"/>
              <a:t> </a:t>
            </a:r>
            <a:r>
              <a:rPr lang="ru-RU" b="1" dirty="0" err="1"/>
              <a:t>експертні</a:t>
            </a:r>
            <a:r>
              <a:rPr lang="ru-RU" b="1" dirty="0"/>
              <a:t> </a:t>
            </a:r>
            <a:r>
              <a:rPr lang="ru-RU" b="1" dirty="0" err="1"/>
              <a:t>комісії.Експертна</a:t>
            </a:r>
            <a:r>
              <a:rPr lang="ru-RU" b="1" dirty="0"/>
              <a:t> </a:t>
            </a:r>
            <a:r>
              <a:rPr lang="ru-RU" b="1" dirty="0" err="1"/>
              <a:t>комісія</a:t>
            </a:r>
            <a:r>
              <a:rPr lang="ru-RU" b="1" dirty="0"/>
              <a:t> </a:t>
            </a:r>
            <a:r>
              <a:rPr lang="ru-RU" b="1" dirty="0" err="1"/>
              <a:t>формується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представників</a:t>
            </a:r>
            <a:r>
              <a:rPr lang="ru-RU" b="1" dirty="0"/>
              <a:t> органу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, </a:t>
            </a:r>
            <a:r>
              <a:rPr lang="ru-RU" b="1" dirty="0" err="1"/>
              <a:t>організаційного</a:t>
            </a:r>
            <a:r>
              <a:rPr lang="ru-RU" b="1" dirty="0"/>
              <a:t> </a:t>
            </a:r>
            <a:r>
              <a:rPr lang="ru-RU" b="1" dirty="0" err="1"/>
              <a:t>комітету</a:t>
            </a:r>
            <a:r>
              <a:rPr lang="ru-RU" b="1" dirty="0"/>
              <a:t> Конкурсу та </a:t>
            </a:r>
            <a:r>
              <a:rPr lang="ru-RU" b="1" dirty="0" err="1"/>
              <a:t>голови</a:t>
            </a:r>
            <a:r>
              <a:rPr lang="ru-RU" b="1" dirty="0"/>
              <a:t> </a:t>
            </a:r>
            <a:r>
              <a:rPr lang="ru-RU" b="1" dirty="0" err="1"/>
              <a:t>журі</a:t>
            </a:r>
            <a:r>
              <a:rPr lang="ru-RU" b="1" dirty="0"/>
              <a:t> </a:t>
            </a:r>
            <a:r>
              <a:rPr lang="ru-RU" b="1" dirty="0" err="1"/>
              <a:t>наукового</a:t>
            </a:r>
            <a:r>
              <a:rPr lang="ru-RU" b="1" dirty="0"/>
              <a:t> </a:t>
            </a:r>
            <a:r>
              <a:rPr lang="ru-RU" b="1" dirty="0" err="1"/>
              <a:t>відділення</a:t>
            </a:r>
            <a:r>
              <a:rPr lang="ru-RU" b="1" dirty="0"/>
              <a:t>, </a:t>
            </a:r>
            <a:r>
              <a:rPr lang="ru-RU" b="1" dirty="0" err="1"/>
              <a:t>учасник</a:t>
            </a:r>
            <a:r>
              <a:rPr lang="ru-RU" b="1" dirty="0"/>
              <a:t> </a:t>
            </a:r>
            <a:r>
              <a:rPr lang="ru-RU" b="1" dirty="0" err="1"/>
              <a:t>якого</a:t>
            </a:r>
            <a:r>
              <a:rPr lang="ru-RU" b="1" dirty="0"/>
              <a:t> </a:t>
            </a:r>
            <a:r>
              <a:rPr lang="ru-RU" b="1" dirty="0" err="1"/>
              <a:t>звернувся</a:t>
            </a:r>
            <a:r>
              <a:rPr lang="ru-RU" b="1" dirty="0"/>
              <a:t> з </a:t>
            </a:r>
            <a:r>
              <a:rPr lang="ru-RU" b="1" dirty="0" err="1"/>
              <a:t>відповідною</a:t>
            </a:r>
            <a:r>
              <a:rPr lang="ru-RU" b="1" dirty="0"/>
              <a:t> </a:t>
            </a:r>
            <a:r>
              <a:rPr lang="ru-RU" b="1" dirty="0" err="1"/>
              <a:t>заявою.Експертна</a:t>
            </a:r>
            <a:r>
              <a:rPr lang="ru-RU" b="1" dirty="0"/>
              <a:t> </a:t>
            </a:r>
            <a:r>
              <a:rPr lang="ru-RU" b="1" dirty="0" err="1"/>
              <a:t>комісія</a:t>
            </a:r>
            <a:r>
              <a:rPr lang="ru-RU" b="1" dirty="0"/>
              <a:t> </a:t>
            </a:r>
            <a:r>
              <a:rPr lang="ru-RU" b="1" dirty="0" err="1"/>
              <a:t>розглядає</a:t>
            </a:r>
            <a:r>
              <a:rPr lang="ru-RU" b="1" dirty="0"/>
              <a:t> </a:t>
            </a:r>
            <a:r>
              <a:rPr lang="ru-RU" b="1" dirty="0" err="1"/>
              <a:t>подані</a:t>
            </a:r>
            <a:r>
              <a:rPr lang="ru-RU" b="1" dirty="0"/>
              <a:t> </a:t>
            </a:r>
            <a:r>
              <a:rPr lang="ru-RU" b="1" dirty="0" err="1"/>
              <a:t>учасниками</a:t>
            </a:r>
            <a:r>
              <a:rPr lang="ru-RU" b="1" dirty="0"/>
              <a:t> заяви. За </a:t>
            </a:r>
            <a:r>
              <a:rPr lang="ru-RU" b="1" dirty="0" err="1"/>
              <a:t>підсумками</a:t>
            </a:r>
            <a:r>
              <a:rPr lang="ru-RU" b="1" dirty="0"/>
              <a:t> </a:t>
            </a:r>
            <a:r>
              <a:rPr lang="ru-RU" b="1" dirty="0" err="1"/>
              <a:t>розгляду</a:t>
            </a:r>
            <a:r>
              <a:rPr lang="ru-RU" b="1" dirty="0"/>
              <a:t> </a:t>
            </a:r>
            <a:r>
              <a:rPr lang="ru-RU" b="1" dirty="0" err="1"/>
              <a:t>експертна</a:t>
            </a:r>
            <a:r>
              <a:rPr lang="ru-RU" b="1" dirty="0"/>
              <a:t> </a:t>
            </a:r>
            <a:r>
              <a:rPr lang="ru-RU" b="1" dirty="0" err="1"/>
              <a:t>комісія</a:t>
            </a:r>
            <a:r>
              <a:rPr lang="ru-RU" b="1" dirty="0"/>
              <a:t> </a:t>
            </a:r>
            <a:r>
              <a:rPr lang="ru-RU" b="1" dirty="0" err="1"/>
              <a:t>може</a:t>
            </a:r>
            <a:r>
              <a:rPr lang="ru-RU" b="1" dirty="0"/>
              <a:t> </a:t>
            </a:r>
            <a:r>
              <a:rPr lang="ru-RU" b="1" dirty="0" err="1"/>
              <a:t>прийняти</a:t>
            </a:r>
            <a:r>
              <a:rPr lang="ru-RU" b="1" dirty="0"/>
              <a:t> </a:t>
            </a:r>
            <a:r>
              <a:rPr lang="ru-RU" b="1" dirty="0" err="1"/>
              <a:t>рішення</a:t>
            </a:r>
            <a:r>
              <a:rPr lang="ru-RU" b="1" dirty="0"/>
              <a:t> про </a:t>
            </a:r>
            <a:r>
              <a:rPr lang="ru-RU" b="1" dirty="0" err="1"/>
              <a:t>зміну</a:t>
            </a:r>
            <a:r>
              <a:rPr lang="ru-RU" b="1" dirty="0"/>
              <a:t> </a:t>
            </a:r>
            <a:r>
              <a:rPr lang="ru-RU" b="1" dirty="0" err="1"/>
              <a:t>загального</a:t>
            </a:r>
            <a:r>
              <a:rPr lang="ru-RU" b="1" dirty="0"/>
              <a:t> результату </a:t>
            </a:r>
            <a:r>
              <a:rPr lang="ru-RU" b="1" dirty="0" err="1"/>
              <a:t>участі</a:t>
            </a:r>
            <a:r>
              <a:rPr lang="ru-RU" b="1" dirty="0"/>
              <a:t> </a:t>
            </a:r>
            <a:r>
              <a:rPr lang="ru-RU" b="1" dirty="0" err="1"/>
              <a:t>заявника</a:t>
            </a:r>
            <a:r>
              <a:rPr lang="ru-RU" b="1" dirty="0"/>
              <a:t> у </a:t>
            </a:r>
            <a:r>
              <a:rPr lang="ru-RU" b="1" dirty="0" err="1"/>
              <a:t>відповідному</a:t>
            </a:r>
            <a:r>
              <a:rPr lang="ru-RU" b="1" dirty="0"/>
              <a:t> </a:t>
            </a:r>
            <a:r>
              <a:rPr lang="ru-RU" b="1" dirty="0" err="1"/>
              <a:t>етапі</a:t>
            </a:r>
            <a:r>
              <a:rPr lang="ru-RU" b="1" dirty="0"/>
              <a:t> Конкурсу, про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складається</a:t>
            </a:r>
            <a:r>
              <a:rPr lang="ru-RU" b="1" dirty="0"/>
              <a:t> протокол, </a:t>
            </a:r>
            <a:r>
              <a:rPr lang="ru-RU" b="1" dirty="0" err="1"/>
              <a:t>який</a:t>
            </a:r>
            <a:r>
              <a:rPr lang="ru-RU" b="1" dirty="0"/>
              <a:t> </a:t>
            </a:r>
            <a:r>
              <a:rPr lang="ru-RU" b="1" dirty="0" err="1"/>
              <a:t>підписують</a:t>
            </a:r>
            <a:r>
              <a:rPr lang="ru-RU" b="1" dirty="0"/>
              <a:t> </a:t>
            </a:r>
            <a:r>
              <a:rPr lang="ru-RU" b="1" dirty="0" err="1"/>
              <a:t>усі</a:t>
            </a:r>
            <a:r>
              <a:rPr lang="ru-RU" b="1" dirty="0"/>
              <a:t> члени </a:t>
            </a:r>
            <a:r>
              <a:rPr lang="ru-RU" b="1" dirty="0" err="1"/>
              <a:t>експертної</a:t>
            </a:r>
            <a:r>
              <a:rPr lang="ru-RU" b="1" dirty="0"/>
              <a:t> </a:t>
            </a:r>
            <a:r>
              <a:rPr lang="ru-RU" b="1" dirty="0" err="1"/>
              <a:t>комісії</a:t>
            </a:r>
            <a:r>
              <a:rPr lang="ru-RU" b="1" dirty="0"/>
              <a:t>. </a:t>
            </a:r>
            <a:r>
              <a:rPr lang="ru-RU" b="1" dirty="0" err="1"/>
              <a:t>Копія</a:t>
            </a:r>
            <a:r>
              <a:rPr lang="ru-RU" b="1" dirty="0"/>
              <a:t> протоколу </a:t>
            </a:r>
            <a:r>
              <a:rPr lang="ru-RU" b="1" dirty="0" err="1"/>
              <a:t>засідання</a:t>
            </a:r>
            <a:r>
              <a:rPr lang="ru-RU" b="1" dirty="0"/>
              <a:t> </a:t>
            </a:r>
            <a:r>
              <a:rPr lang="ru-RU" b="1" dirty="0" err="1"/>
              <a:t>експертної</a:t>
            </a:r>
            <a:r>
              <a:rPr lang="ru-RU" b="1" dirty="0"/>
              <a:t> </a:t>
            </a:r>
            <a:r>
              <a:rPr lang="ru-RU" b="1" dirty="0" err="1"/>
              <a:t>комісії</a:t>
            </a:r>
            <a:r>
              <a:rPr lang="ru-RU" b="1" dirty="0"/>
              <a:t> </a:t>
            </a:r>
            <a:r>
              <a:rPr lang="ru-RU" b="1" dirty="0" err="1"/>
              <a:t>надається</a:t>
            </a:r>
            <a:r>
              <a:rPr lang="ru-RU" b="1" dirty="0"/>
              <a:t> </a:t>
            </a:r>
            <a:r>
              <a:rPr lang="ru-RU" b="1" dirty="0" err="1"/>
              <a:t>заявнику</a:t>
            </a:r>
            <a:r>
              <a:rPr lang="ru-RU" b="1" dirty="0"/>
              <a:t> для </a:t>
            </a:r>
            <a:r>
              <a:rPr lang="ru-RU" b="1" dirty="0" err="1"/>
              <a:t>ознайомлення</a:t>
            </a:r>
            <a:r>
              <a:rPr lang="ru-RU" b="1" dirty="0"/>
              <a:t>.</a:t>
            </a:r>
          </a:p>
          <a:p>
            <a:pPr marL="0" indent="0" algn="just">
              <a:buNone/>
            </a:pPr>
            <a:r>
              <a:rPr lang="ru-RU" b="1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Порядок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спірних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0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640959" cy="43924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 </a:t>
            </a:r>
            <a:r>
              <a:rPr lang="ru-RU" b="1" dirty="0"/>
              <a:t>І </a:t>
            </a:r>
            <a:r>
              <a:rPr lang="ru-RU" b="1" dirty="0" err="1"/>
              <a:t>етап</a:t>
            </a:r>
            <a:r>
              <a:rPr lang="ru-RU" b="1" dirty="0"/>
              <a:t> Конкурсу проводиться до 20 </a:t>
            </a:r>
            <a:r>
              <a:rPr lang="ru-RU" b="1" dirty="0" err="1"/>
              <a:t>січня</a:t>
            </a:r>
            <a:r>
              <a:rPr lang="ru-RU" b="1" dirty="0"/>
              <a:t> 2016 року, ІІ </a:t>
            </a:r>
            <a:r>
              <a:rPr lang="ru-RU" b="1" dirty="0" err="1"/>
              <a:t>етап</a:t>
            </a:r>
            <a:r>
              <a:rPr lang="ru-RU" b="1" dirty="0"/>
              <a:t> – у </a:t>
            </a:r>
            <a:r>
              <a:rPr lang="ru-RU" b="1" dirty="0" err="1"/>
              <a:t>січні</a:t>
            </a:r>
            <a:r>
              <a:rPr lang="ru-RU" b="1" dirty="0"/>
              <a:t> – лютому 2016 року.</a:t>
            </a:r>
          </a:p>
          <a:p>
            <a:pPr algn="just"/>
            <a:endParaRPr lang="ru-RU" b="1" dirty="0"/>
          </a:p>
          <a:p>
            <a:pPr marL="0" indent="0" algn="just">
              <a:buNone/>
            </a:pPr>
            <a:r>
              <a:rPr lang="ru-RU" b="1" dirty="0" smtClean="0"/>
              <a:t>	У </a:t>
            </a:r>
            <a:r>
              <a:rPr lang="ru-RU" b="1" dirty="0" err="1"/>
              <a:t>загальноосвітніх</a:t>
            </a:r>
            <a:r>
              <a:rPr lang="ru-RU" b="1" dirty="0"/>
              <a:t>, </a:t>
            </a:r>
            <a:r>
              <a:rPr lang="ru-RU" b="1" dirty="0" err="1"/>
              <a:t>позашкільних</a:t>
            </a:r>
            <a:r>
              <a:rPr lang="ru-RU" b="1" dirty="0"/>
              <a:t> </a:t>
            </a:r>
            <a:r>
              <a:rPr lang="ru-RU" b="1" dirty="0" err="1"/>
              <a:t>проводитися</a:t>
            </a:r>
            <a:r>
              <a:rPr lang="ru-RU" b="1" dirty="0"/>
              <a:t> </a:t>
            </a:r>
            <a:r>
              <a:rPr lang="ru-RU" b="1" dirty="0" err="1"/>
              <a:t>відбірковий</a:t>
            </a:r>
            <a:r>
              <a:rPr lang="ru-RU" b="1" dirty="0"/>
              <a:t> тур І </a:t>
            </a:r>
            <a:r>
              <a:rPr lang="ru-RU" b="1" dirty="0" err="1"/>
              <a:t>етапу</a:t>
            </a:r>
            <a:r>
              <a:rPr lang="ru-RU" b="1" dirty="0"/>
              <a:t> Конкурсу у </a:t>
            </a:r>
            <a:r>
              <a:rPr lang="ru-RU" b="1" dirty="0" err="1"/>
              <a:t>формі</a:t>
            </a:r>
            <a:r>
              <a:rPr lang="ru-RU" b="1" dirty="0"/>
              <a:t> </a:t>
            </a:r>
            <a:r>
              <a:rPr lang="ru-RU" b="1" dirty="0" err="1"/>
              <a:t>конференцій</a:t>
            </a:r>
            <a:r>
              <a:rPr lang="ru-RU" b="1" dirty="0"/>
              <a:t> </a:t>
            </a:r>
            <a:r>
              <a:rPr lang="ru-RU" b="1" dirty="0" err="1"/>
              <a:t>наукових</a:t>
            </a:r>
            <a:r>
              <a:rPr lang="ru-RU" b="1" dirty="0"/>
              <a:t> </a:t>
            </a:r>
            <a:r>
              <a:rPr lang="ru-RU" b="1" dirty="0" err="1"/>
              <a:t>товариств</a:t>
            </a:r>
            <a:r>
              <a:rPr lang="ru-RU" b="1" dirty="0"/>
              <a:t> </a:t>
            </a:r>
            <a:r>
              <a:rPr lang="ru-RU" b="1" dirty="0" err="1"/>
              <a:t>учнів</a:t>
            </a:r>
            <a:r>
              <a:rPr lang="ru-RU" b="1" dirty="0"/>
              <a:t>,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такі</a:t>
            </a:r>
            <a:r>
              <a:rPr lang="ru-RU" b="1" dirty="0"/>
              <a:t> </a:t>
            </a:r>
            <a:r>
              <a:rPr lang="ru-RU" b="1" dirty="0" err="1"/>
              <a:t>товариства</a:t>
            </a:r>
            <a:r>
              <a:rPr lang="ru-RU" b="1" dirty="0"/>
              <a:t> у </a:t>
            </a:r>
            <a:r>
              <a:rPr lang="ru-RU" b="1" dirty="0" err="1"/>
              <a:t>цих</a:t>
            </a:r>
            <a:r>
              <a:rPr lang="ru-RU" b="1" dirty="0"/>
              <a:t> закладах </a:t>
            </a:r>
            <a:r>
              <a:rPr lang="ru-RU" b="1" dirty="0" err="1"/>
              <a:t>діють</a:t>
            </a:r>
            <a:r>
              <a:rPr lang="ru-RU" b="1" dirty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	Порядок </a:t>
            </a:r>
            <a:r>
              <a:rPr lang="ru-RU" b="1" dirty="0" err="1"/>
              <a:t>організації</a:t>
            </a:r>
            <a:r>
              <a:rPr lang="ru-RU" b="1" dirty="0"/>
              <a:t> та </a:t>
            </a:r>
            <a:r>
              <a:rPr lang="ru-RU" b="1" dirty="0" err="1"/>
              <a:t>проведення</a:t>
            </a:r>
            <a:r>
              <a:rPr lang="ru-RU" b="1" dirty="0"/>
              <a:t> </a:t>
            </a:r>
            <a:r>
              <a:rPr lang="ru-RU" b="1" dirty="0" err="1"/>
              <a:t>конференції</a:t>
            </a:r>
            <a:r>
              <a:rPr lang="ru-RU" b="1" dirty="0"/>
              <a:t> </a:t>
            </a:r>
            <a:r>
              <a:rPr lang="ru-RU" b="1" dirty="0" err="1"/>
              <a:t>наукового</a:t>
            </a:r>
            <a:r>
              <a:rPr lang="ru-RU" b="1" dirty="0"/>
              <a:t> </a:t>
            </a:r>
            <a:r>
              <a:rPr lang="ru-RU" b="1" dirty="0" err="1"/>
              <a:t>товариства</a:t>
            </a:r>
            <a:r>
              <a:rPr lang="ru-RU" b="1" dirty="0"/>
              <a:t> </a:t>
            </a:r>
            <a:r>
              <a:rPr lang="ru-RU" b="1" dirty="0" err="1"/>
              <a:t>учнів</a:t>
            </a:r>
            <a:r>
              <a:rPr lang="ru-RU" b="1" dirty="0"/>
              <a:t> </a:t>
            </a:r>
            <a:r>
              <a:rPr lang="ru-RU" b="1" dirty="0" err="1"/>
              <a:t>визначається</a:t>
            </a:r>
            <a:r>
              <a:rPr lang="ru-RU" b="1" dirty="0"/>
              <a:t> наказом </a:t>
            </a:r>
            <a:r>
              <a:rPr lang="ru-RU" b="1" dirty="0" err="1"/>
              <a:t>керівника</a:t>
            </a:r>
            <a:r>
              <a:rPr lang="ru-RU" b="1" dirty="0"/>
              <a:t> </a:t>
            </a:r>
            <a:r>
              <a:rPr lang="ru-RU" b="1" dirty="0" err="1"/>
              <a:t>навчального</a:t>
            </a:r>
            <a:r>
              <a:rPr lang="ru-RU" b="1" dirty="0"/>
              <a:t> закладу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керівним</a:t>
            </a:r>
            <a:r>
              <a:rPr lang="ru-RU" b="1" dirty="0"/>
              <a:t> органом </a:t>
            </a:r>
            <a:r>
              <a:rPr lang="ru-RU" b="1" dirty="0" err="1"/>
              <a:t>наукового</a:t>
            </a:r>
            <a:r>
              <a:rPr lang="ru-RU" b="1" dirty="0"/>
              <a:t> </a:t>
            </a:r>
            <a:r>
              <a:rPr lang="ru-RU" b="1" dirty="0" err="1"/>
              <a:t>товариства</a:t>
            </a:r>
            <a:r>
              <a:rPr lang="ru-RU" b="1" dirty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Підсумки</a:t>
            </a:r>
            <a:r>
              <a:rPr lang="ru-RU" b="1" dirty="0" smtClean="0"/>
              <a:t> </a:t>
            </a:r>
            <a:r>
              <a:rPr lang="ru-RU" b="1" dirty="0" err="1"/>
              <a:t>конференції</a:t>
            </a:r>
            <a:r>
              <a:rPr lang="ru-RU" b="1" dirty="0"/>
              <a:t> </a:t>
            </a:r>
            <a:r>
              <a:rPr lang="ru-RU" b="1" dirty="0" err="1"/>
              <a:t>наукового</a:t>
            </a:r>
            <a:r>
              <a:rPr lang="ru-RU" b="1" dirty="0"/>
              <a:t> </a:t>
            </a:r>
            <a:r>
              <a:rPr lang="ru-RU" b="1" dirty="0" err="1"/>
              <a:t>товариства</a:t>
            </a:r>
            <a:r>
              <a:rPr lang="ru-RU" b="1" dirty="0"/>
              <a:t> </a:t>
            </a:r>
            <a:r>
              <a:rPr lang="ru-RU" b="1" dirty="0" err="1"/>
              <a:t>учнів</a:t>
            </a:r>
            <a:r>
              <a:rPr lang="ru-RU" b="1" dirty="0"/>
              <a:t> </a:t>
            </a:r>
            <a:r>
              <a:rPr lang="ru-RU" b="1" dirty="0" err="1"/>
              <a:t>затверджуються</a:t>
            </a:r>
            <a:r>
              <a:rPr lang="ru-RU" b="1" dirty="0"/>
              <a:t> наказом </a:t>
            </a:r>
            <a:r>
              <a:rPr lang="ru-RU" b="1" dirty="0" err="1"/>
              <a:t>керівника</a:t>
            </a:r>
            <a:r>
              <a:rPr lang="ru-RU" b="1" dirty="0"/>
              <a:t> </a:t>
            </a:r>
            <a:r>
              <a:rPr lang="ru-RU" b="1" dirty="0" err="1"/>
              <a:t>навчального</a:t>
            </a:r>
            <a:r>
              <a:rPr lang="ru-RU" b="1" dirty="0"/>
              <a:t> закладу. На </a:t>
            </a:r>
            <a:r>
              <a:rPr lang="ru-RU" b="1" dirty="0" err="1"/>
              <a:t>підставі</a:t>
            </a:r>
            <a:r>
              <a:rPr lang="ru-RU" b="1" dirty="0"/>
              <a:t> </a:t>
            </a:r>
            <a:r>
              <a:rPr lang="ru-RU" b="1" dirty="0" err="1"/>
              <a:t>цього</a:t>
            </a:r>
            <a:r>
              <a:rPr lang="ru-RU" b="1" dirty="0"/>
              <a:t> наказу </a:t>
            </a:r>
            <a:r>
              <a:rPr lang="ru-RU" b="1" dirty="0" err="1"/>
              <a:t>визначається</a:t>
            </a:r>
            <a:r>
              <a:rPr lang="ru-RU" b="1" dirty="0"/>
              <a:t> список </a:t>
            </a:r>
            <a:r>
              <a:rPr lang="ru-RU" b="1" dirty="0" err="1"/>
              <a:t>учнів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братимуть</a:t>
            </a:r>
            <a:r>
              <a:rPr lang="ru-RU" b="1" dirty="0"/>
              <a:t> участь у І </a:t>
            </a:r>
            <a:r>
              <a:rPr lang="ru-RU" b="1" dirty="0" err="1"/>
              <a:t>етапі</a:t>
            </a:r>
            <a:r>
              <a:rPr lang="ru-RU" b="1" dirty="0"/>
              <a:t> Конкурсу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Строки, </a:t>
            </a:r>
            <a:r>
              <a:rPr lang="ru-RU" b="1" dirty="0" err="1"/>
              <a:t>місце</a:t>
            </a:r>
            <a:r>
              <a:rPr lang="ru-RU" b="1" dirty="0"/>
              <a:t> та </a:t>
            </a:r>
            <a:r>
              <a:rPr lang="ru-RU" b="1" dirty="0" err="1"/>
              <a:t>умови</a:t>
            </a:r>
            <a:r>
              <a:rPr lang="ru-RU" b="1" dirty="0"/>
              <a:t> </a:t>
            </a:r>
            <a:r>
              <a:rPr lang="ru-RU" b="1" dirty="0" err="1"/>
              <a:t>проведення</a:t>
            </a:r>
            <a:r>
              <a:rPr lang="ru-RU" b="1" dirty="0"/>
              <a:t> Конкурсу</a:t>
            </a:r>
          </a:p>
        </p:txBody>
      </p:sp>
    </p:spTree>
    <p:extLst>
      <p:ext uri="{BB962C8B-B14F-4D97-AF65-F5344CB8AC3E}">
        <p14:creationId xmlns:p14="http://schemas.microsoft.com/office/powerpoint/2010/main" val="13387992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Якщо ви володієте знаннями,</a:t>
            </a:r>
            <a:br>
              <a:rPr lang="uk-UA" b="1" dirty="0" smtClean="0"/>
            </a:br>
            <a:r>
              <a:rPr lang="uk-UA" b="1" dirty="0" smtClean="0"/>
              <a:t>дайте іншим запалити від них свої світильники.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2800" b="1" dirty="0" smtClean="0"/>
              <a:t>Т.Фулпер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86334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/>
              <a:t>Дякую за увагу!</a:t>
            </a:r>
            <a:endParaRPr lang="ru-RU" sz="48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1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395021"/>
              </p:ext>
            </p:extLst>
          </p:nvPr>
        </p:nvGraphicFramePr>
        <p:xfrm>
          <a:off x="251520" y="2348881"/>
          <a:ext cx="8532936" cy="4340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312"/>
                <a:gridCol w="2844312"/>
                <a:gridCol w="2844312"/>
              </a:tblGrid>
              <a:tr h="601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Назва відділення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Секція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Базова дисципліна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</a:tr>
              <a:tr h="601492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І. Літературознавства, фольклористики та мистецтвознавства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1. Українська література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Українська мова та література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601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2. Світова література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Українська мова та література, світова література (за вибором)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601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3. Російська література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Російська мова, світова література (за вибором)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601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4. Фольклористика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Українська мова та література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601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5. Мистецтвознавство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Українська мова та література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601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6. Літературна творчість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Українська мова та література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8328"/>
            <a:ext cx="8568952" cy="1506496"/>
          </a:xfrm>
        </p:spPr>
        <p:txBody>
          <a:bodyPr>
            <a:noAutofit/>
          </a:bodyPr>
          <a:lstStyle/>
          <a:p>
            <a:r>
              <a:rPr lang="ru-RU" sz="1800" b="1" dirty="0" err="1"/>
              <a:t>Перелік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err="1"/>
              <a:t>наукових</a:t>
            </a:r>
            <a:r>
              <a:rPr lang="ru-RU" sz="1800" b="1" dirty="0"/>
              <a:t> </a:t>
            </a:r>
            <a:r>
              <a:rPr lang="ru-RU" sz="1800" b="1" dirty="0" err="1"/>
              <a:t>відділень</a:t>
            </a:r>
            <a:r>
              <a:rPr lang="ru-RU" sz="1800" b="1" dirty="0"/>
              <a:t> і </a:t>
            </a:r>
            <a:r>
              <a:rPr lang="ru-RU" sz="1800" b="1" dirty="0" err="1"/>
              <a:t>секцій</a:t>
            </a:r>
            <a:r>
              <a:rPr lang="ru-RU" sz="1800" b="1" dirty="0"/>
              <a:t> </a:t>
            </a:r>
            <a:r>
              <a:rPr lang="ru-RU" sz="1800" b="1" dirty="0" err="1"/>
              <a:t>Малої</a:t>
            </a:r>
            <a:r>
              <a:rPr lang="ru-RU" sz="1800" b="1" dirty="0"/>
              <a:t> </a:t>
            </a:r>
            <a:r>
              <a:rPr lang="ru-RU" sz="1800" b="1" dirty="0" err="1"/>
              <a:t>академії</a:t>
            </a:r>
            <a:r>
              <a:rPr lang="ru-RU" sz="1800" b="1" dirty="0"/>
              <a:t> наук </a:t>
            </a:r>
            <a:r>
              <a:rPr lang="ru-RU" sz="1800" b="1" dirty="0" err="1"/>
              <a:t>України</a:t>
            </a:r>
            <a:r>
              <a:rPr lang="ru-RU" sz="1800" b="1" dirty="0"/>
              <a:t>, в </a:t>
            </a:r>
            <a:r>
              <a:rPr lang="ru-RU" sz="1800" b="1" dirty="0" err="1"/>
              <a:t>яких</a:t>
            </a:r>
            <a:r>
              <a:rPr lang="ru-RU" sz="1800" b="1" dirty="0"/>
              <a:t> </a:t>
            </a:r>
            <a:r>
              <a:rPr lang="ru-RU" sz="1800" b="1" dirty="0" err="1"/>
              <a:t>проводитиметься</a:t>
            </a:r>
            <a:r>
              <a:rPr lang="ru-RU" sz="1800" b="1" dirty="0"/>
              <a:t> </a:t>
            </a:r>
            <a:r>
              <a:rPr lang="en-US" sz="1800" b="1" dirty="0"/>
              <a:t>I </a:t>
            </a:r>
            <a:r>
              <a:rPr lang="ru-RU" sz="1800" b="1" dirty="0"/>
              <a:t>та </a:t>
            </a:r>
            <a:r>
              <a:rPr lang="en-US" sz="1800" b="1" dirty="0"/>
              <a:t>II </a:t>
            </a:r>
            <a:r>
              <a:rPr lang="ru-RU" sz="1800" b="1" dirty="0" err="1"/>
              <a:t>етапи</a:t>
            </a:r>
            <a:r>
              <a:rPr lang="ru-RU" sz="1800" b="1" dirty="0"/>
              <a:t> </a:t>
            </a:r>
            <a:r>
              <a:rPr lang="ru-RU" sz="1800" b="1" dirty="0" err="1"/>
              <a:t>Всеукраїнського</a:t>
            </a:r>
            <a:r>
              <a:rPr lang="ru-RU" sz="1800" b="1" dirty="0"/>
              <a:t> конкурсу-</a:t>
            </a:r>
            <a:r>
              <a:rPr lang="ru-RU" sz="1800" b="1" dirty="0" err="1"/>
              <a:t>захисту</a:t>
            </a:r>
            <a:r>
              <a:rPr lang="ru-RU" sz="1800" b="1" dirty="0"/>
              <a:t> </a:t>
            </a:r>
            <a:r>
              <a:rPr lang="ru-RU" sz="1800" b="1" dirty="0" err="1"/>
              <a:t>науково-дослідницьких</a:t>
            </a:r>
            <a:r>
              <a:rPr lang="ru-RU" sz="1800" b="1" dirty="0"/>
              <a:t> </a:t>
            </a:r>
            <a:r>
              <a:rPr lang="ru-RU" sz="1800" b="1" dirty="0" err="1"/>
              <a:t>робіт</a:t>
            </a:r>
            <a:r>
              <a:rPr lang="ru-RU" sz="1800" b="1" dirty="0"/>
              <a:t> </a:t>
            </a:r>
            <a:r>
              <a:rPr lang="ru-RU" sz="1800" b="1" dirty="0" err="1"/>
              <a:t>учнів-членів</a:t>
            </a:r>
            <a:r>
              <a:rPr lang="ru-RU" sz="1800" b="1" dirty="0"/>
              <a:t> </a:t>
            </a:r>
            <a:r>
              <a:rPr lang="ru-RU" sz="1800" b="1" dirty="0" err="1"/>
              <a:t>Малої</a:t>
            </a:r>
            <a:r>
              <a:rPr lang="ru-RU" sz="1800" b="1" dirty="0"/>
              <a:t> </a:t>
            </a:r>
            <a:r>
              <a:rPr lang="ru-RU" sz="1800" b="1" dirty="0" err="1"/>
              <a:t>академії</a:t>
            </a:r>
            <a:r>
              <a:rPr lang="ru-RU" sz="1800" b="1" dirty="0"/>
              <a:t> наук </a:t>
            </a:r>
            <a:r>
              <a:rPr lang="ru-RU" sz="1800" b="1" dirty="0" err="1"/>
              <a:t>України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 в 2015-2016 </a:t>
            </a:r>
            <a:r>
              <a:rPr lang="ru-RU" sz="1800" b="1" dirty="0" err="1"/>
              <a:t>навчальному</a:t>
            </a:r>
            <a:r>
              <a:rPr lang="ru-RU" sz="1800" b="1" dirty="0"/>
              <a:t> </a:t>
            </a:r>
            <a:r>
              <a:rPr lang="ru-RU" sz="1800" b="1" dirty="0" err="1"/>
              <a:t>році</a:t>
            </a:r>
            <a:r>
              <a:rPr lang="ru-RU" sz="1800" b="1" dirty="0"/>
              <a:t/>
            </a:r>
            <a:br>
              <a:rPr lang="ru-RU" sz="1800" b="1" dirty="0"/>
            </a:b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4005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47867987"/>
              </p:ext>
            </p:extLst>
          </p:nvPr>
        </p:nvGraphicFramePr>
        <p:xfrm>
          <a:off x="251523" y="260350"/>
          <a:ext cx="8568948" cy="6409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6"/>
                <a:gridCol w="2856316"/>
                <a:gridCol w="2856316"/>
              </a:tblGrid>
              <a:tr h="5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Назва відділення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Секція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Базова дисципліна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</a:tr>
              <a:tr h="534084">
                <a:tc rowSpan="5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ІІ. Мовознавства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1. Українська мова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Українська мова та література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34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2. Російська мова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Російська мова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34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Англійська мова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Англійська мова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34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Times New Roman"/>
                        </a:rPr>
                        <a:t>4. </a:t>
                      </a: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Німецька мова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Німецька мова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34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Times New Roman"/>
                        </a:rPr>
                        <a:t>5. </a:t>
                      </a: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Французька мова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Французька мова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34084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ІІІ. Філософії та 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суспільствознавства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1. Філософія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Історія України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34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2. Соціологія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Історія України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34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3. Правознавство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Історія України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34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4. Теологія, релігієзнавство та історія релігії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Історія України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4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5. Педагогіка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Українська мова та література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4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6. Журналістика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Українська мова та література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227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189395"/>
              </p:ext>
            </p:extLst>
          </p:nvPr>
        </p:nvGraphicFramePr>
        <p:xfrm>
          <a:off x="107503" y="188635"/>
          <a:ext cx="8928994" cy="6521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6492"/>
                <a:gridCol w="2896251"/>
                <a:gridCol w="2896251"/>
              </a:tblGrid>
              <a:tr h="292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Назва відділення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Секція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Базова дисципліна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</a:tr>
              <a:tr h="292953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IV. Історії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1. Історія України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Історія України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2. Археологія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Історія України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3. Історичне краєзнавство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Історія України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4. Етнологія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Історія України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5. Всесвітня історія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Історія України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00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V. Наук про Землю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1. Географія та ландшафтознавство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Географія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2. Геологія, геохімія та мінералогія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Географія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3. Кліматологія та метеорологія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Географія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4. Гідрологія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Географія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00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VІ. Технічних наук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1. Технологічні процеси та перспективні технології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Фізика, математика 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(за вибором)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2. Електроніка та приладобудування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Фізика, математика 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(за вибором)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3. Матеріалознавство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Фізика, математика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(за вибором)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0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4. Авіа- та ракетобудування, машинобудування і робототехніка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Фізика, математика 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(за вибором)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7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5. Інформаційно-телекомунікаційні системи та технології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Фізика, математика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(за вибором)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6. Екологічно безпечні технології та ресурсозбереження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Фізика, математика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(за вибором)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7. Науково-технічна творчість та винахідництво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Фізика, математика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(за вибором)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199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03849717"/>
              </p:ext>
            </p:extLst>
          </p:nvPr>
        </p:nvGraphicFramePr>
        <p:xfrm>
          <a:off x="179512" y="115888"/>
          <a:ext cx="8784977" cy="655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393"/>
                <a:gridCol w="3040292"/>
                <a:gridCol w="3040292"/>
              </a:tblGrid>
              <a:tr h="452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Назва відділення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Секція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Базова дисципліна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52553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VІІ. Комп’ютерних наук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1. Комп’ютерні системи та мережі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2. Безпека інформаційних та телекомунікаційних систем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3. Технології програмування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9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4. Інформаційні системи, бази даних та системи штучного інтелекту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5. Internet-технології та WEB дизайн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6. Мультимедійні системи, навчальні та ігрові програми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2553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VIІІ. Математики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1. Математика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5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2. Прикладна математика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5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3. Математичне моделювання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52553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IX. Фізики і астрономії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1. Теоретична фізика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Фізика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5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2. Експериментальна фізика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Фізика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5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3. Астрономія та астрофізика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spc="-5" dirty="0">
                          <a:effectLst/>
                          <a:latin typeface="Times New Roman"/>
                          <a:ea typeface="Times New Roman"/>
                        </a:rPr>
                        <a:t>Фізика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5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4. Аерофізика та космічні дослідження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spc="-5" dirty="0">
                          <a:effectLst/>
                          <a:latin typeface="Times New Roman"/>
                          <a:ea typeface="Times New Roman"/>
                        </a:rPr>
                        <a:t>Фізика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428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80819956"/>
              </p:ext>
            </p:extLst>
          </p:nvPr>
        </p:nvGraphicFramePr>
        <p:xfrm>
          <a:off x="107505" y="188639"/>
          <a:ext cx="8928990" cy="6480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/>
                <a:gridCol w="2976330"/>
                <a:gridCol w="2976330"/>
              </a:tblGrid>
              <a:tr h="339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Назва відділення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Секція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Базова дисципліна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53269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/>
                          <a:ea typeface="Times New Roman"/>
                        </a:rPr>
                        <a:t>X. Економіки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1. Економічна теорія та історія економічної думки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30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2. Мікроекономіка та макроекономіка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30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3. Фінанси, грошовий обіг і кредит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53269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/>
                          <a:ea typeface="Times New Roman"/>
                        </a:rPr>
                        <a:t>XI. Хімії та біології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1. Загальна біологія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Біологія, хімія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(за вибором)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53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2. Біологія людини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Біологія, хімія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(за вибором)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53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3. Зоологія, ботаніка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Біологія, хімія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(за вибором)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53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4000" algn="l"/>
                        </a:tabLs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4. Медицина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Біологія, хімія, фізика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(за вибором)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30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4000" algn="l"/>
                        </a:tabLs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5. Валеологія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Біологія, хімія (за вибором)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30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4000" algn="l"/>
                        </a:tabLs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6. Психологія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Біологія, історія України (за вибором)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30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7. Хімія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Хімія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53269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ХІI. Екології та аграрних наук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4000" algn="l"/>
                        </a:tabLs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1. Екологія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Біологія, хімія, українська мова (за вибором)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53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2. Охорона довкілля та раціональне природокористування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Біологія, хімія, іноземна мова (за вибором)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53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3. Агрономія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Біологія, хімія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(за вибором)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53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4000" algn="l"/>
                        </a:tabLs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4. Ветеринарія та зоотехнія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Біологія, хімія 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(за вибором)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53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5. Лісознавство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Біологія, математика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(за вибором)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53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9400" algn="l"/>
                        </a:tabLst>
                      </a:pPr>
                      <a:r>
                        <a:rPr lang="uk-UA" sz="1200" b="1">
                          <a:effectLst/>
                          <a:latin typeface="Times New Roman"/>
                          <a:ea typeface="Times New Roman"/>
                        </a:rPr>
                        <a:t>6. Селекція та генетика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/>
                          <a:ea typeface="Times New Roman"/>
                        </a:rPr>
                        <a:t>Біологія, математика 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/>
                          <a:ea typeface="Times New Roman"/>
                        </a:rPr>
                        <a:t>(за вибором)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16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/>
                <a:ea typeface="Times New Roman"/>
              </a:rPr>
              <a:t>Документація І етапі Конкурсу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spcAft>
                <a:spcPts val="0"/>
              </a:spcAft>
              <a:buFont typeface="Times New Roman"/>
              <a:buChar char="-"/>
            </a:pPr>
            <a:r>
              <a:rPr lang="uk-UA" b="1" dirty="0">
                <a:latin typeface="Times New Roman"/>
                <a:ea typeface="Times New Roman"/>
              </a:rPr>
              <a:t>заявка на участь у І етапі Конкурсу за формою згідно з </a:t>
            </a:r>
            <a:r>
              <a:rPr lang="uk-UA" b="1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додатком </a:t>
            </a:r>
            <a:r>
              <a:rPr lang="uk-UA" b="1" dirty="0">
                <a:latin typeface="Times New Roman"/>
                <a:ea typeface="Times New Roman"/>
              </a:rPr>
              <a:t>2;</a:t>
            </a:r>
            <a:endParaRPr lang="ru-RU" sz="2000" b="1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-"/>
            </a:pPr>
            <a:r>
              <a:rPr lang="uk-UA" b="1" i="1" dirty="0">
                <a:latin typeface="Times New Roman"/>
                <a:ea typeface="Times New Roman"/>
              </a:rPr>
              <a:t>за потреби	ПАСПОРТ експоната (розробки);</a:t>
            </a:r>
            <a:endParaRPr lang="ru-RU" sz="2000" b="1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-"/>
            </a:pPr>
            <a:r>
              <a:rPr lang="uk-UA" b="1" dirty="0">
                <a:latin typeface="Times New Roman"/>
                <a:ea typeface="Times New Roman"/>
              </a:rPr>
              <a:t>науково-дослідницька робота учасника;</a:t>
            </a:r>
            <a:endParaRPr lang="ru-RU" sz="2000" b="1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-"/>
            </a:pPr>
            <a:r>
              <a:rPr lang="uk-UA" b="1" dirty="0">
                <a:latin typeface="Times New Roman"/>
                <a:ea typeface="Times New Roman"/>
              </a:rPr>
              <a:t>тези;</a:t>
            </a:r>
            <a:endParaRPr lang="ru-RU" sz="2000" b="1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-"/>
            </a:pPr>
            <a:r>
              <a:rPr lang="uk-UA" b="1" dirty="0">
                <a:latin typeface="Times New Roman"/>
                <a:ea typeface="Times New Roman"/>
              </a:rPr>
              <a:t>відгук про роботу( пишеться керівником, підпис завіряє директор,ставить печатку)</a:t>
            </a:r>
            <a:endParaRPr lang="ru-RU" sz="2000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709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</TotalTime>
  <Words>1775</Words>
  <Application>Microsoft Office PowerPoint</Application>
  <PresentationFormat>Экран (4:3)</PresentationFormat>
  <Paragraphs>541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Волна</vt:lpstr>
      <vt:lpstr>Організація науково-дослідницької роботи учнів (ЗНЗ), вихованців (ПНЗ) в Чернігівському територіальному відділенні МАН України</vt:lpstr>
      <vt:lpstr>Учасники конкурсу</vt:lpstr>
      <vt:lpstr>Строки, місце та умови проведення Конкурсу</vt:lpstr>
      <vt:lpstr>Перелік наукових відділень і секцій Малої академії наук України, в яких проводитиметься I та II етапи Всеукраїнського конкурсу-захисту науково-дослідницьких робіт учнів-членів Малої академії наук України  в 2015-2016 навчальному році 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Документація І етапі Конкурсу</vt:lpstr>
      <vt:lpstr>Презентация PowerPoint</vt:lpstr>
      <vt:lpstr>ПАСПОРТ експоната (розробки)</vt:lpstr>
      <vt:lpstr>ТЕЗИ</vt:lpstr>
      <vt:lpstr>Документація ІІ етапу Конкурсу</vt:lpstr>
      <vt:lpstr>Презентация PowerPoint</vt:lpstr>
      <vt:lpstr>Програма Конкурсу</vt:lpstr>
      <vt:lpstr>Заочне оцінювання</vt:lpstr>
      <vt:lpstr>Оцінювання навчальних досягнень із базових дисциплін</vt:lpstr>
      <vt:lpstr>Захист науково-дослідницьких робіт</vt:lpstr>
      <vt:lpstr>Максимальна сума балів, яку може набрати учасник за участь у всіх розділах програми конкурсу, становить 100 балів.</vt:lpstr>
      <vt:lpstr>Критерії заочного оцінювання науково-дослідницьких робіт  для наукових відділень математики, фізики і астрономії, економіки, технічних, комп’ютерних наук, хімії та біології, наук про Землю, екології та аграрних наук (крім секції науково-технічної творчості та винахідництва): </vt:lpstr>
      <vt:lpstr>Критерії заочного оцінювання науково-дослідницьких робіт для секції науково-технічної творчості та винахідництва: </vt:lpstr>
      <vt:lpstr> Критерії заочного оцінювання науково-дослідницьких робіт для наукових відділень історії, філософії та суспільствознавства, мовознавства літературознавства, фольклористики та мистецтвознавства (крім секції літературної творчості) </vt:lpstr>
      <vt:lpstr>Критерії заочного оцінювання науково-дослідницьких робіт для секції літературної творчості: </vt:lpstr>
      <vt:lpstr> Оцінювання навчальних досягнень учасників із базових дисциплін </vt:lpstr>
      <vt:lpstr>Оцінювання навчальних досягнень учасників із базових дисциплін </vt:lpstr>
      <vt:lpstr>Критерії оцінювання захисту науково-дослідницьких робіт для наукових відділень математики, фізики і астрономії, економіки, технічних, комп’ютерних наук, хімії та біології, наук про Землю, екології та аграрних наук: </vt:lpstr>
      <vt:lpstr>Критерії оцінювання захисту науково-дослідницьких робіт для наукових відділень історії, філософії та суспільствознавства, літературознавства, фольклористики та мистецтвознавства, мовознавства: </vt:lpstr>
      <vt:lpstr>Визначення переможців</vt:lpstr>
      <vt:lpstr>Порядок розгляду спірних питань</vt:lpstr>
      <vt:lpstr>Якщо ви володієте знаннями, дайте іншим запалити від них свої світильники.</vt:lpstr>
      <vt:lpstr>Дякую за увагу!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Орнауково-дослідницької роботи учнів (ЗНЗ), вихованців (ПНЗ) в Чернігівському територіальному відділенні МАН України</dc:title>
  <dc:creator>Q16</dc:creator>
  <cp:lastModifiedBy>Зав. ММЦ</cp:lastModifiedBy>
  <cp:revision>24</cp:revision>
  <dcterms:created xsi:type="dcterms:W3CDTF">2015-12-21T08:32:39Z</dcterms:created>
  <dcterms:modified xsi:type="dcterms:W3CDTF">2015-12-22T11:46:48Z</dcterms:modified>
</cp:coreProperties>
</file>